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3" r:id="rId4"/>
    <p:sldId id="262" r:id="rId5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2635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Myriad Pro Black SemiExt"/>
                <a:cs typeface="Myriad Pro Black Semi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Myriad Pro Black SemiExt"/>
                <a:cs typeface="Myriad Pro Black Semi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Myriad Pro Black SemiExt"/>
                <a:cs typeface="Myriad Pro Black Semi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15999" y="3705164"/>
            <a:ext cx="831850" cy="6375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Myriad Pro Black SemiExt"/>
                <a:cs typeface="Myriad Pro Black Semi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6916" y="5008091"/>
            <a:ext cx="6509016" cy="2192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mailto:office@priaevents.ro" TargetMode="External"/><Relationship Id="rId7" Type="http://schemas.openxmlformats.org/officeDocument/2006/relationships/image" Target="../media/image7.png"/><Relationship Id="rId2" Type="http://schemas.openxmlformats.org/officeDocument/2006/relationships/hyperlink" Target="mailto:raluca.voivozeanu@priaevents.ro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g"/><Relationship Id="rId5" Type="http://schemas.openxmlformats.org/officeDocument/2006/relationships/hyperlink" Target="http://www.priainfo.ro/" TargetMode="External"/><Relationship Id="rId4" Type="http://schemas.openxmlformats.org/officeDocument/2006/relationships/hyperlink" Target="http://www.priaevents.ro/" TargetMode="External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587" y="0"/>
            <a:ext cx="7563484" cy="10695305"/>
            <a:chOff x="-1587" y="0"/>
            <a:chExt cx="7563484" cy="106953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27510"/>
              <a:ext cx="7559999" cy="886448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7559999" cy="209530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7560309" cy="10692130"/>
            </a:xfrm>
            <a:custGeom>
              <a:avLst/>
              <a:gdLst/>
              <a:ahLst/>
              <a:cxnLst/>
              <a:rect l="l" t="t" r="r" b="b"/>
              <a:pathLst>
                <a:path w="7560309" h="10692130">
                  <a:moveTo>
                    <a:pt x="0" y="0"/>
                  </a:moveTo>
                  <a:lnTo>
                    <a:pt x="7560000" y="0"/>
                  </a:lnTo>
                  <a:lnTo>
                    <a:pt x="7560000" y="10692000"/>
                  </a:lnTo>
                  <a:lnTo>
                    <a:pt x="0" y="1069200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1E19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20549" y="4780872"/>
              <a:ext cx="2969827" cy="2451736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726228" y="5091891"/>
            <a:ext cx="2171700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2350" spc="-35" dirty="0">
                <a:solidFill>
                  <a:srgbClr val="FFFFFF"/>
                </a:solidFill>
                <a:latin typeface="Myriad Pro SemiExt"/>
                <a:cs typeface="Myriad Pro SemiExt"/>
              </a:rPr>
              <a:t>YOUR</a:t>
            </a:r>
            <a:r>
              <a:rPr sz="2350" spc="-5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35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BUSINESS</a:t>
            </a:r>
            <a:endParaRPr sz="2350">
              <a:latin typeface="Myriad Pro SemiExt"/>
              <a:cs typeface="Myriad Pro SemiEx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33206" y="6473893"/>
            <a:ext cx="2157730" cy="5194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3200" spc="75" dirty="0">
                <a:solidFill>
                  <a:srgbClr val="FFFFFF"/>
                </a:solidFill>
                <a:latin typeface="Myriad Pro SemiExt"/>
                <a:cs typeface="Myriad Pro SemiExt"/>
              </a:rPr>
              <a:t>CALE</a:t>
            </a:r>
            <a:r>
              <a:rPr sz="3200" spc="85" dirty="0">
                <a:solidFill>
                  <a:srgbClr val="FFFFFF"/>
                </a:solidFill>
                <a:latin typeface="Myriad Pro SemiExt"/>
                <a:cs typeface="Myriad Pro SemiExt"/>
              </a:rPr>
              <a:t>N</a:t>
            </a:r>
            <a:r>
              <a:rPr sz="3200" spc="55" dirty="0">
                <a:solidFill>
                  <a:srgbClr val="FFFFFF"/>
                </a:solidFill>
                <a:latin typeface="Myriad Pro SemiExt"/>
                <a:cs typeface="Myriad Pro SemiExt"/>
              </a:rPr>
              <a:t>D</a:t>
            </a:r>
            <a:r>
              <a:rPr sz="3200" spc="80" dirty="0">
                <a:solidFill>
                  <a:srgbClr val="FFFFFF"/>
                </a:solidFill>
                <a:latin typeface="Myriad Pro SemiExt"/>
                <a:cs typeface="Myriad Pro SemiExt"/>
              </a:rPr>
              <a:t>A</a:t>
            </a:r>
            <a:r>
              <a:rPr sz="3200" spc="70" dirty="0">
                <a:solidFill>
                  <a:srgbClr val="FFFFFF"/>
                </a:solidFill>
                <a:latin typeface="Myriad Pro SemiExt"/>
                <a:cs typeface="Myriad Pro SemiExt"/>
              </a:rPr>
              <a:t>R</a:t>
            </a:r>
            <a:endParaRPr sz="3200">
              <a:latin typeface="Myriad Pro SemiExt"/>
              <a:cs typeface="Myriad Pro SemiEx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91108" y="5161580"/>
            <a:ext cx="2428240" cy="1486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9550" b="0" spc="-490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2</a:t>
            </a:r>
            <a:r>
              <a:rPr sz="9550" b="0" spc="-565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0</a:t>
            </a:r>
            <a:r>
              <a:rPr sz="9550" b="0" spc="-95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2</a:t>
            </a:r>
            <a:r>
              <a:rPr lang="en-US" sz="9550" b="0" spc="-95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4</a:t>
            </a:r>
            <a:endParaRPr sz="9550" dirty="0">
              <a:latin typeface="Myriad Pro Light SemiExt"/>
              <a:cs typeface="Myriad Pro Light SemiEx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382349" y="1775134"/>
            <a:ext cx="2882900" cy="5340985"/>
            <a:chOff x="2382349" y="1775134"/>
            <a:chExt cx="2882900" cy="5340985"/>
          </a:xfrm>
        </p:grpSpPr>
        <p:sp>
          <p:nvSpPr>
            <p:cNvPr id="11" name="object 11"/>
            <p:cNvSpPr/>
            <p:nvPr/>
          </p:nvSpPr>
          <p:spPr>
            <a:xfrm>
              <a:off x="2438019" y="4896989"/>
              <a:ext cx="2734945" cy="2218690"/>
            </a:xfrm>
            <a:custGeom>
              <a:avLst/>
              <a:gdLst/>
              <a:ahLst/>
              <a:cxnLst/>
              <a:rect l="l" t="t" r="r" b="b"/>
              <a:pathLst>
                <a:path w="2734945" h="2218690">
                  <a:moveTo>
                    <a:pt x="2734881" y="0"/>
                  </a:moveTo>
                  <a:lnTo>
                    <a:pt x="0" y="0"/>
                  </a:lnTo>
                  <a:lnTo>
                    <a:pt x="0" y="29210"/>
                  </a:lnTo>
                  <a:lnTo>
                    <a:pt x="0" y="2189480"/>
                  </a:lnTo>
                  <a:lnTo>
                    <a:pt x="0" y="2218690"/>
                  </a:lnTo>
                  <a:lnTo>
                    <a:pt x="2734881" y="2218690"/>
                  </a:lnTo>
                  <a:lnTo>
                    <a:pt x="2734881" y="2189911"/>
                  </a:lnTo>
                  <a:lnTo>
                    <a:pt x="2734881" y="2189480"/>
                  </a:lnTo>
                  <a:lnTo>
                    <a:pt x="2734881" y="29603"/>
                  </a:lnTo>
                  <a:lnTo>
                    <a:pt x="2705633" y="29603"/>
                  </a:lnTo>
                  <a:lnTo>
                    <a:pt x="2705633" y="2189480"/>
                  </a:lnTo>
                  <a:lnTo>
                    <a:pt x="29248" y="2189480"/>
                  </a:lnTo>
                  <a:lnTo>
                    <a:pt x="29248" y="29210"/>
                  </a:lnTo>
                  <a:lnTo>
                    <a:pt x="2734881" y="29210"/>
                  </a:lnTo>
                  <a:lnTo>
                    <a:pt x="2734881" y="0"/>
                  </a:lnTo>
                  <a:close/>
                </a:path>
              </a:pathLst>
            </a:custGeom>
            <a:solidFill>
              <a:srgbClr val="E87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82349" y="1775134"/>
              <a:ext cx="2882614" cy="725170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2610893" y="524988"/>
            <a:ext cx="233997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0" spc="30" dirty="0">
                <a:solidFill>
                  <a:srgbClr val="FFFFFF"/>
                </a:solidFill>
                <a:latin typeface="Myriad Pro Light SemiExt"/>
                <a:cs typeface="Myriad Pro Light SemiExt"/>
              </a:rPr>
              <a:t>priaevents.ro</a:t>
            </a:r>
            <a:r>
              <a:rPr sz="1600" b="0" spc="-45" dirty="0">
                <a:solidFill>
                  <a:srgbClr val="FFFFFF"/>
                </a:solidFill>
                <a:latin typeface="Myriad Pro Light SemiExt"/>
                <a:cs typeface="Myriad Pro Light SemiExt"/>
              </a:rPr>
              <a:t> </a:t>
            </a:r>
            <a:r>
              <a:rPr sz="1600" b="0" spc="25" dirty="0">
                <a:solidFill>
                  <a:srgbClr val="FFFFFF"/>
                </a:solidFill>
                <a:latin typeface="Myriad Pro Light SemiExt"/>
                <a:cs typeface="Myriad Pro Light SemiExt"/>
              </a:rPr>
              <a:t>/</a:t>
            </a:r>
            <a:r>
              <a:rPr sz="1600" b="0" spc="-25" dirty="0">
                <a:solidFill>
                  <a:srgbClr val="FFFFFF"/>
                </a:solidFill>
                <a:latin typeface="Myriad Pro Light SemiExt"/>
                <a:cs typeface="Myriad Pro Light SemiExt"/>
              </a:rPr>
              <a:t> </a:t>
            </a:r>
            <a:r>
              <a:rPr sz="1600" b="0" spc="25" dirty="0">
                <a:solidFill>
                  <a:srgbClr val="FFFFFF"/>
                </a:solidFill>
                <a:latin typeface="Myriad Pro Light SemiExt"/>
                <a:cs typeface="Myriad Pro Light SemiExt"/>
              </a:rPr>
              <a:t>priainfo.ro</a:t>
            </a:r>
            <a:endParaRPr sz="1600">
              <a:latin typeface="Myriad Pro Light SemiExt"/>
              <a:cs typeface="Myriad Pro Light SemiEx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63650" y="1126969"/>
            <a:ext cx="606933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6560" algn="l"/>
                <a:tab pos="2446020" algn="l"/>
                <a:tab pos="3024505" algn="l"/>
              </a:tabLst>
            </a:pPr>
            <a:r>
              <a:rPr sz="2700" b="0" spc="185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EXPERŢII</a:t>
            </a:r>
            <a:r>
              <a:rPr lang="ro-RO" sz="2700" b="0" spc="185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 </a:t>
            </a:r>
            <a:r>
              <a:rPr sz="2700" b="0" spc="140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TĂI</a:t>
            </a:r>
            <a:r>
              <a:rPr lang="ro-RO" sz="2700" b="0" spc="140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 </a:t>
            </a:r>
            <a:r>
              <a:rPr sz="2700" b="0" spc="105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ÎN</a:t>
            </a:r>
            <a:r>
              <a:rPr lang="ro-RO" sz="2700" spc="105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 </a:t>
            </a:r>
            <a:r>
              <a:rPr sz="2700" b="0" spc="195" dirty="0">
                <a:solidFill>
                  <a:srgbClr val="E87716"/>
                </a:solidFill>
                <a:latin typeface="Myriad Pro Light SemiExt"/>
                <a:cs typeface="Myriad Pro Light SemiExt"/>
              </a:rPr>
              <a:t>EVENIMENTE!</a:t>
            </a:r>
            <a:endParaRPr sz="2700" dirty="0">
              <a:latin typeface="Myriad Pro Light SemiExt"/>
              <a:cs typeface="Myriad Pro Light SemiEx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0000" y="4376865"/>
            <a:ext cx="6480175" cy="1156970"/>
          </a:xfrm>
          <a:prstGeom prst="rect">
            <a:avLst/>
          </a:prstGeom>
          <a:solidFill>
            <a:srgbClr val="E25E11"/>
          </a:solidFill>
        </p:spPr>
        <p:txBody>
          <a:bodyPr vert="horz" wrap="square" lIns="0" tIns="133985" rIns="0" bIns="0" rtlCol="0">
            <a:spAutoFit/>
          </a:bodyPr>
          <a:lstStyle/>
          <a:p>
            <a:pPr marL="150495" marR="141605" indent="-1270" algn="ctr">
              <a:lnSpc>
                <a:spcPts val="2390"/>
              </a:lnSpc>
              <a:spcBef>
                <a:spcPts val="1055"/>
              </a:spcBef>
            </a:pPr>
            <a:r>
              <a:rPr sz="2100" spc="-15" dirty="0">
                <a:solidFill>
                  <a:srgbClr val="FFFFFF"/>
                </a:solidFill>
                <a:latin typeface="Myriad Pro SemiExt"/>
                <a:cs typeface="Myriad Pro SemiExt"/>
              </a:rPr>
              <a:t>PriaEvents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5" dirty="0">
                <a:solidFill>
                  <a:srgbClr val="FFFFFF"/>
                </a:solidFill>
                <a:latin typeface="Myriad Pro SemiExt"/>
                <a:cs typeface="Myriad Pro SemiExt"/>
              </a:rPr>
              <a:t>este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leader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dirty="0">
                <a:solidFill>
                  <a:srgbClr val="FFFFFF"/>
                </a:solidFill>
                <a:latin typeface="Myriad Pro SemiExt"/>
                <a:cs typeface="Myriad Pro SemiExt"/>
              </a:rPr>
              <a:t>în </a:t>
            </a:r>
            <a:r>
              <a:rPr sz="2100" spc="-15" dirty="0">
                <a:solidFill>
                  <a:srgbClr val="FFFFFF"/>
                </a:solidFill>
                <a:latin typeface="Myriad Pro SemiExt"/>
                <a:cs typeface="Myriad Pro SemiExt"/>
              </a:rPr>
              <a:t>organizarea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de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5" dirty="0">
                <a:solidFill>
                  <a:srgbClr val="FFFFFF"/>
                </a:solidFill>
                <a:latin typeface="Myriad Pro SemiExt"/>
                <a:cs typeface="Myriad Pro SemiExt"/>
              </a:rPr>
              <a:t>conferinţe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dirty="0">
                <a:solidFill>
                  <a:srgbClr val="FFFFFF"/>
                </a:solidFill>
                <a:latin typeface="Myriad Pro SemiExt"/>
                <a:cs typeface="Myriad Pro SemiExt"/>
              </a:rPr>
              <a:t>de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5" dirty="0">
                <a:solidFill>
                  <a:srgbClr val="FFFFFF"/>
                </a:solidFill>
                <a:latin typeface="Myriad Pro SemiExt"/>
                <a:cs typeface="Myriad Pro SemiExt"/>
              </a:rPr>
              <a:t>business,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summit-uri,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5" dirty="0">
                <a:solidFill>
                  <a:srgbClr val="FFFFFF"/>
                </a:solidFill>
                <a:latin typeface="Myriad Pro SemiExt"/>
                <a:cs typeface="Myriad Pro SemiExt"/>
              </a:rPr>
              <a:t>forumuri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şi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training-uri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atât </a:t>
            </a:r>
            <a:r>
              <a:rPr sz="2100" spc="-470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dirty="0">
                <a:solidFill>
                  <a:srgbClr val="FFFFFF"/>
                </a:solidFill>
                <a:latin typeface="Myriad Pro SemiExt"/>
                <a:cs typeface="Myriad Pro SemiExt"/>
              </a:rPr>
              <a:t>în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România</a:t>
            </a:r>
            <a:r>
              <a:rPr sz="2100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cât</a:t>
            </a:r>
            <a:r>
              <a:rPr sz="2100" dirty="0">
                <a:solidFill>
                  <a:srgbClr val="FFFFFF"/>
                </a:solidFill>
                <a:latin typeface="Myriad Pro SemiExt"/>
                <a:cs typeface="Myriad Pro SemiExt"/>
              </a:rPr>
              <a:t> şi</a:t>
            </a:r>
            <a:r>
              <a:rPr sz="2100" spc="-5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în</a:t>
            </a:r>
            <a:r>
              <a:rPr sz="2100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Republica</a:t>
            </a:r>
            <a:r>
              <a:rPr sz="2100" dirty="0">
                <a:solidFill>
                  <a:srgbClr val="FFFFFF"/>
                </a:solidFill>
                <a:latin typeface="Myriad Pro SemiExt"/>
                <a:cs typeface="Myriad Pro SemiExt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Myriad Pro SemiExt"/>
                <a:cs typeface="Myriad Pro SemiExt"/>
              </a:rPr>
              <a:t>Moldova</a:t>
            </a:r>
            <a:endParaRPr sz="2100">
              <a:latin typeface="Myriad Pro SemiExt"/>
              <a:cs typeface="Myriad Pro SemiEx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7347" y="5701919"/>
            <a:ext cx="6024880" cy="7829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" algn="ctr">
              <a:lnSpc>
                <a:spcPts val="1510"/>
              </a:lnSpc>
              <a:spcBef>
                <a:spcPts val="90"/>
              </a:spcBef>
            </a:pPr>
            <a:r>
              <a:rPr sz="1300" b="0" i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Acoperim</a:t>
            </a:r>
            <a:r>
              <a:rPr sz="1300" b="0" i="1" spc="5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i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toate</a:t>
            </a:r>
            <a:r>
              <a:rPr sz="1300" b="0" i="1" spc="6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i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sectoarele</a:t>
            </a:r>
            <a:r>
              <a:rPr sz="1300" b="0" i="1" spc="6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i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de</a:t>
            </a:r>
            <a:r>
              <a:rPr sz="1300" b="0" i="1" spc="6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i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business:</a:t>
            </a:r>
            <a:endParaRPr sz="1300" dirty="0">
              <a:latin typeface="Myriad Pro Light SemiExt"/>
              <a:cs typeface="Myriad Pro Light SemiExt"/>
            </a:endParaRPr>
          </a:p>
          <a:p>
            <a:pPr marL="12700" marR="5080" algn="ctr">
              <a:lnSpc>
                <a:spcPts val="1480"/>
              </a:lnSpc>
              <a:spcBef>
                <a:spcPts val="65"/>
              </a:spcBef>
            </a:pPr>
            <a:r>
              <a:rPr sz="1300" b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Agricultură,</a:t>
            </a:r>
            <a:r>
              <a:rPr sz="1300" b="1" spc="8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Concurenţă,</a:t>
            </a:r>
            <a:r>
              <a:rPr sz="1300" b="1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4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IT,</a:t>
            </a:r>
            <a:r>
              <a:rPr sz="1300" b="1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2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Financiar,</a:t>
            </a:r>
            <a:r>
              <a:rPr sz="1300" b="1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Mediu,</a:t>
            </a:r>
            <a:r>
              <a:rPr sz="1300" b="1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Energie,</a:t>
            </a:r>
            <a:r>
              <a:rPr sz="1300" b="1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2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Auto,</a:t>
            </a:r>
            <a:r>
              <a:rPr sz="1300" b="1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Construcţii</a:t>
            </a:r>
            <a:r>
              <a:rPr sz="1300" b="1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şi</a:t>
            </a:r>
            <a:r>
              <a:rPr sz="1300" b="1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Real </a:t>
            </a:r>
            <a:r>
              <a:rPr sz="1300" b="1" spc="-27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Estate,</a:t>
            </a:r>
            <a:r>
              <a:rPr sz="1300" b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Retail, </a:t>
            </a:r>
            <a:r>
              <a:rPr sz="1300" b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Sănătate</a:t>
            </a:r>
            <a:r>
              <a:rPr sz="1300" b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și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2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Farma,</a:t>
            </a:r>
            <a:r>
              <a:rPr sz="1300" b="1" spc="-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Proprietate</a:t>
            </a:r>
            <a:r>
              <a:rPr sz="1300" b="1" spc="26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Intelectuală,</a:t>
            </a:r>
            <a:r>
              <a:rPr sz="1300" b="1" spc="28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E-Commerce, </a:t>
            </a:r>
            <a:r>
              <a:rPr sz="1300" b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Achiziţii</a:t>
            </a:r>
            <a:r>
              <a:rPr sz="1300" b="1" spc="8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Publice,</a:t>
            </a:r>
            <a:r>
              <a:rPr sz="1300" b="1" spc="8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IMM-uri,</a:t>
            </a:r>
            <a:r>
              <a:rPr sz="1300" b="1" spc="8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Aviaţie,</a:t>
            </a:r>
            <a:r>
              <a:rPr sz="1300" b="1" spc="2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Transport</a:t>
            </a:r>
            <a:r>
              <a:rPr sz="1300" b="1" spc="8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şi</a:t>
            </a:r>
            <a:r>
              <a:rPr sz="1300" b="1" spc="8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Logistică,</a:t>
            </a:r>
            <a:r>
              <a:rPr sz="1300" b="1" spc="8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Educaţie.</a:t>
            </a:r>
            <a:endParaRPr sz="1300" dirty="0">
              <a:latin typeface="Myriad Pro Light SemiExt"/>
              <a:cs typeface="Myriad Pro Light SemiEx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243" y="8823267"/>
            <a:ext cx="6305550" cy="138493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1520"/>
              </a:lnSpc>
              <a:spcBef>
                <a:spcPts val="215"/>
              </a:spcBef>
            </a:pP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Reunim comunitatea de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business din 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România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într-o reţea 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unde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poţi întâlni 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parteneri </a:t>
            </a:r>
            <a:r>
              <a:rPr sz="1300" b="0" spc="-30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noi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de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afaceri, clienţi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şi 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oameni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din aceeaşi industrie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şi 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cu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aceleaşi preocupări.</a:t>
            </a:r>
            <a:endParaRPr sz="1300">
              <a:latin typeface="Myriad Pro Light SemiExt"/>
              <a:cs typeface="Myriad Pro Light SemiEx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Myriad Pro Light SemiExt"/>
              <a:cs typeface="Myriad Pro Light SemiExt"/>
            </a:endParaRPr>
          </a:p>
          <a:p>
            <a:pPr marL="12700">
              <a:lnSpc>
                <a:spcPts val="1540"/>
              </a:lnSpc>
              <a:spcBef>
                <a:spcPts val="5"/>
              </a:spcBef>
            </a:pP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Funcţionăm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ca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o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platformă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pentru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dezbateri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importante,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modificări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legislative,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lansări</a:t>
            </a:r>
            <a:endParaRPr sz="1300">
              <a:latin typeface="Myriad Pro Light SemiExt"/>
              <a:cs typeface="Myriad Pro Light SemiExt"/>
            </a:endParaRPr>
          </a:p>
          <a:p>
            <a:pPr marL="12700">
              <a:lnSpc>
                <a:spcPts val="1540"/>
              </a:lnSpc>
            </a:pP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de</a:t>
            </a:r>
            <a:r>
              <a:rPr sz="1300" b="0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companii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sau</a:t>
            </a:r>
            <a:r>
              <a:rPr sz="1300" b="0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produse,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studii.</a:t>
            </a:r>
            <a:endParaRPr sz="1300">
              <a:latin typeface="Myriad Pro Light SemiExt"/>
              <a:cs typeface="Myriad Pro Light SemiEx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Myriad Pro Light SemiExt"/>
              <a:cs typeface="Myriad Pro Light SemiExt"/>
            </a:endParaRPr>
          </a:p>
          <a:p>
            <a:pPr marL="646430">
              <a:lnSpc>
                <a:spcPct val="100000"/>
              </a:lnSpc>
            </a:pPr>
            <a:r>
              <a:rPr sz="1300" b="1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Oferim</a:t>
            </a:r>
            <a:r>
              <a:rPr sz="1300" b="1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i="1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business intelligence</a:t>
            </a:r>
            <a:r>
              <a:rPr sz="1300" b="1" i="1" spc="4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şi </a:t>
            </a:r>
            <a:r>
              <a:rPr sz="1300" b="1" i="1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business training</a:t>
            </a:r>
            <a:r>
              <a:rPr sz="1300" b="1" i="1" spc="5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la</a:t>
            </a:r>
            <a:r>
              <a:rPr sz="1300" b="1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cel</a:t>
            </a:r>
            <a:r>
              <a:rPr sz="1300" b="1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mai</a:t>
            </a:r>
            <a:r>
              <a:rPr sz="1300" b="1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înalt </a:t>
            </a:r>
            <a:r>
              <a:rPr sz="1300" b="1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nivel</a:t>
            </a:r>
            <a:endParaRPr sz="1300">
              <a:latin typeface="Myriad Pro Light SemiExt"/>
              <a:cs typeface="Myriad Pro Light SemiEx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75269" y="6745739"/>
            <a:ext cx="4231640" cy="178244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546735" marR="539115" algn="ctr">
              <a:lnSpc>
                <a:spcPts val="2740"/>
              </a:lnSpc>
              <a:spcBef>
                <a:spcPts val="305"/>
              </a:spcBef>
            </a:pPr>
            <a:r>
              <a:rPr sz="2400" b="0" spc="-15" dirty="0" err="1">
                <a:solidFill>
                  <a:srgbClr val="E25E11"/>
                </a:solidFill>
                <a:latin typeface="Myriad Pro Light SemiExt"/>
                <a:cs typeface="Myriad Pro Light SemiExt"/>
              </a:rPr>
              <a:t>Peste</a:t>
            </a:r>
            <a:r>
              <a:rPr sz="2400" b="0" spc="-3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lang="ro-RO" sz="2400" spc="-3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6</a:t>
            </a:r>
            <a:r>
              <a:rPr lang="en-US" sz="2400" spc="-3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5</a:t>
            </a:r>
            <a:r>
              <a:rPr lang="ro-RO" sz="2400" spc="-3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0 </a:t>
            </a:r>
            <a:r>
              <a:rPr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de</a:t>
            </a:r>
            <a:r>
              <a:rPr sz="2400" b="0" spc="-2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2400" b="0" spc="-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conferinţe </a:t>
            </a:r>
            <a:r>
              <a:rPr sz="2400" b="0" spc="-56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2400" b="0" spc="-15" dirty="0" err="1">
                <a:solidFill>
                  <a:srgbClr val="E25E11"/>
                </a:solidFill>
                <a:latin typeface="Myriad Pro Light SemiExt"/>
                <a:cs typeface="Myriad Pro Light SemiExt"/>
              </a:rPr>
              <a:t>Peste</a:t>
            </a:r>
            <a:r>
              <a:rPr sz="2400" b="0" spc="-1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1.</a:t>
            </a:r>
            <a:r>
              <a:rPr lang="ro-RO"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8</a:t>
            </a:r>
            <a:r>
              <a:rPr lang="en-US"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5</a:t>
            </a:r>
            <a:r>
              <a:rPr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0</a:t>
            </a:r>
            <a:r>
              <a:rPr sz="2400" b="0" spc="-1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2400" b="0" spc="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speakeri</a:t>
            </a:r>
            <a:endParaRPr sz="2400" dirty="0">
              <a:latin typeface="Myriad Pro Light SemiExt"/>
              <a:cs typeface="Myriad Pro Light SemiExt"/>
            </a:endParaRPr>
          </a:p>
          <a:p>
            <a:pPr algn="ctr">
              <a:lnSpc>
                <a:spcPts val="2600"/>
              </a:lnSpc>
            </a:pPr>
            <a:r>
              <a:rPr sz="2400" b="0" spc="-15" dirty="0" err="1">
                <a:solidFill>
                  <a:srgbClr val="E25E11"/>
                </a:solidFill>
                <a:latin typeface="Myriad Pro Light SemiExt"/>
                <a:cs typeface="Myriad Pro Light SemiExt"/>
              </a:rPr>
              <a:t>Peste</a:t>
            </a:r>
            <a:r>
              <a:rPr sz="2400" b="0" spc="-3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lang="en-US"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70</a:t>
            </a:r>
            <a:r>
              <a:rPr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.000</a:t>
            </a:r>
            <a:r>
              <a:rPr sz="2400" b="0" spc="-3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2400" b="0" spc="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participanţi</a:t>
            </a:r>
            <a:endParaRPr sz="2400" dirty="0">
              <a:latin typeface="Myriad Pro Light SemiExt"/>
              <a:cs typeface="Myriad Pro Light SemiExt"/>
            </a:endParaRPr>
          </a:p>
          <a:p>
            <a:pPr marL="12065" marR="5080" algn="ctr">
              <a:lnSpc>
                <a:spcPts val="2740"/>
              </a:lnSpc>
              <a:spcBef>
                <a:spcPts val="140"/>
              </a:spcBef>
              <a:tabLst>
                <a:tab pos="2249170" algn="l"/>
              </a:tabLst>
            </a:pPr>
            <a:r>
              <a:rPr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Si, în </a:t>
            </a:r>
            <a:r>
              <a:rPr sz="2400" b="0" spc="-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medie, </a:t>
            </a:r>
            <a:r>
              <a:rPr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4,000 </a:t>
            </a:r>
            <a:r>
              <a:rPr sz="2400" b="0" spc="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participanţi </a:t>
            </a:r>
            <a:r>
              <a:rPr sz="2400" b="0" spc="1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online</a:t>
            </a:r>
            <a:r>
              <a:rPr sz="2400" b="0" spc="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şi</a:t>
            </a:r>
            <a:r>
              <a:rPr sz="2400" b="0" spc="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2400" b="0" spc="-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on-site	</a:t>
            </a:r>
            <a:r>
              <a:rPr sz="240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per</a:t>
            </a:r>
            <a:r>
              <a:rPr sz="2400" b="0" spc="-6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2400" b="0" spc="-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eveniment</a:t>
            </a:r>
            <a:endParaRPr sz="2400" dirty="0">
              <a:latin typeface="Myriad Pro Light SemiExt"/>
              <a:cs typeface="Myriad Pro Light SemiEx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997" y="540000"/>
            <a:ext cx="6479998" cy="36451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1450680"/>
            <a:ext cx="2869950" cy="191526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January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lang="ro-RO" sz="1100" spc="50" dirty="0">
                <a:solidFill>
                  <a:srgbClr val="1E1916"/>
                </a:solidFill>
                <a:latin typeface="Myriad Pro SemiExt"/>
                <a:cs typeface="Myriad Pro SemiExt"/>
              </a:rPr>
              <a:t>Pria Medicine, </a:t>
            </a:r>
            <a:r>
              <a:rPr lang="ro-RO" sz="1100" spc="50" dirty="0" err="1">
                <a:solidFill>
                  <a:srgbClr val="1E1916"/>
                </a:solidFill>
                <a:latin typeface="Myriad Pro SemiExt"/>
                <a:cs typeface="Myriad Pro SemiExt"/>
              </a:rPr>
              <a:t>Food</a:t>
            </a:r>
            <a:r>
              <a:rPr lang="ro-RO" sz="1100" spc="50" dirty="0">
                <a:solidFill>
                  <a:srgbClr val="1E1916"/>
                </a:solidFill>
                <a:latin typeface="Myriad Pro SemiExt"/>
                <a:cs typeface="Myriad Pro SemiExt"/>
              </a:rPr>
              <a:t> </a:t>
            </a:r>
            <a:r>
              <a:rPr lang="ro-RO" sz="1100" spc="50" dirty="0" err="1">
                <a:solidFill>
                  <a:srgbClr val="1E1916"/>
                </a:solidFill>
                <a:latin typeface="Myriad Pro SemiExt"/>
                <a:cs typeface="Myriad Pro SemiExt"/>
              </a:rPr>
              <a:t>Supplements</a:t>
            </a:r>
            <a:r>
              <a:rPr lang="ro-RO" sz="1100" spc="50" dirty="0">
                <a:solidFill>
                  <a:srgbClr val="1E1916"/>
                </a:solidFill>
                <a:latin typeface="Myriad Pro SemiExt"/>
                <a:cs typeface="Myriad Pro SemiExt"/>
              </a:rPr>
              <a:t> ad Medical </a:t>
            </a:r>
            <a:r>
              <a:rPr lang="ro-RO" sz="1100" spc="50" dirty="0" err="1">
                <a:solidFill>
                  <a:srgbClr val="1E1916"/>
                </a:solidFill>
                <a:latin typeface="Myriad Pro SemiExt"/>
                <a:cs typeface="Myriad Pro SemiExt"/>
              </a:rPr>
              <a:t>Devices</a:t>
            </a:r>
            <a:r>
              <a:rPr lang="ro-RO" sz="1100" spc="50" dirty="0">
                <a:solidFill>
                  <a:srgbClr val="1E1916"/>
                </a:solidFill>
                <a:latin typeface="Myriad Pro SemiExt"/>
                <a:cs typeface="Myriad Pro SemiExt"/>
              </a:rPr>
              <a:t> </a:t>
            </a:r>
            <a:r>
              <a:rPr lang="ro-RO" sz="1100" spc="50" dirty="0" err="1">
                <a:solidFill>
                  <a:srgbClr val="1E1916"/>
                </a:solidFill>
                <a:latin typeface="Myriad Pro SemiExt"/>
                <a:cs typeface="Myriad Pro SemiExt"/>
              </a:rPr>
              <a:t>Conference</a:t>
            </a:r>
            <a:r>
              <a:rPr lang="ro-RO" sz="1100" spc="50" dirty="0">
                <a:solidFill>
                  <a:srgbClr val="1E1916"/>
                </a:solidFill>
                <a:latin typeface="Myriad Pro SemiExt"/>
                <a:cs typeface="Myriad Pro SemiExt"/>
              </a:rPr>
              <a:t> </a:t>
            </a: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lang="ro-RO" sz="1100" dirty="0">
                <a:solidFill>
                  <a:srgbClr val="1E1916"/>
                </a:solidFill>
                <a:latin typeface="Myriad Pro SemiExt"/>
                <a:cs typeface="Myriad Pro SemiExt"/>
              </a:rPr>
              <a:t>Pria AML </a:t>
            </a:r>
            <a:r>
              <a:rPr lang="ro-RO" sz="1100" dirty="0" err="1">
                <a:solidFill>
                  <a:srgbClr val="1E1916"/>
                </a:solidFill>
                <a:latin typeface="Myriad Pro SemiExt"/>
                <a:cs typeface="Myriad Pro SemiExt"/>
              </a:rPr>
              <a:t>Conference</a:t>
            </a:r>
            <a:r>
              <a:rPr lang="ro-RO" sz="1100" dirty="0">
                <a:solidFill>
                  <a:srgbClr val="1E1916"/>
                </a:solidFill>
                <a:latin typeface="Myriad Pro SemiExt"/>
                <a:cs typeface="Myriad Pro SemiExt"/>
              </a:rPr>
              <a:t> Republica Moldova</a:t>
            </a:r>
          </a:p>
          <a:p>
            <a:pPr marL="12700">
              <a:lnSpc>
                <a:spcPts val="1295"/>
              </a:lnSpc>
              <a:defRPr/>
            </a:pPr>
            <a:r>
              <a:rPr kumimoji="0" lang="en-US" sz="1000" b="0" i="0" u="none" strike="noStrike" kern="1200" cap="none" spc="4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4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Fiscal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and</a:t>
            </a:r>
            <a:r>
              <a:rPr kumimoji="0" lang="en-US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Legal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Novelties Romania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3510" marR="5080" lvl="0" indent="-131445" algn="l" defTabSz="914400" rtl="0" eaLnBrk="1" fontAlgn="auto" latinLnBrk="0" hangingPunct="1">
              <a:lnSpc>
                <a:spcPts val="13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Food Retail </a:t>
            </a:r>
            <a:r>
              <a:rPr kumimoji="0" lang="en-US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Chain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 </a:t>
            </a:r>
            <a:r>
              <a:rPr kumimoji="0" lang="en-US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Hypermarkets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 </a:t>
            </a:r>
            <a:r>
              <a:rPr kumimoji="0" lang="en-US" sz="1100" b="0" i="0" u="none" strike="noStrike" kern="1200" cap="none" spc="-24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Producers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–</a:t>
            </a:r>
            <a:r>
              <a:rPr kumimoji="0" lang="en-US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Farmers Romania</a:t>
            </a:r>
            <a:endParaRPr kumimoji="0" lang="ro-RO" sz="1100" b="0" i="0" u="none" strike="noStrike" kern="1200" cap="none" spc="-5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3510" marR="5080" indent="-131445">
              <a:lnSpc>
                <a:spcPts val="1300"/>
              </a:lnSpc>
              <a:spcBef>
                <a:spcPts val="50"/>
              </a:spcBef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ro-RO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HR </a:t>
            </a:r>
            <a:r>
              <a:rPr kumimoji="0" lang="ro-RO" sz="1100" b="0" i="0" u="none" strike="noStrike" kern="1200" cap="none" spc="-2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</a:p>
          <a:p>
            <a:pPr marL="143510" marR="5080" indent="-131445">
              <a:lnSpc>
                <a:spcPts val="1300"/>
              </a:lnSpc>
              <a:spcBef>
                <a:spcPts val="50"/>
              </a:spcBef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Energy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r>
              <a:rPr kumimoji="0" lang="en-US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</a:t>
            </a:r>
            <a:r>
              <a:rPr kumimoji="0" lang="en-US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Bucuresti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3510" marR="5080" indent="-131445">
              <a:lnSpc>
                <a:spcPts val="1300"/>
              </a:lnSpc>
              <a:spcBef>
                <a:spcPts val="50"/>
              </a:spcBef>
              <a:defRPr/>
            </a:pPr>
            <a:r>
              <a:rPr lang="ro-RO" sz="1100" spc="-20" dirty="0">
                <a:solidFill>
                  <a:srgbClr val="1E1916"/>
                </a:solidFill>
                <a:latin typeface="Myriad Pro SemiExt"/>
                <a:cs typeface="Myriad Pro SemiExt"/>
              </a:rPr>
              <a:t> </a:t>
            </a: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3510" marR="5080" lvl="0" indent="-131445" algn="l" defTabSz="914400" rtl="0" eaLnBrk="1" fontAlgn="auto" latinLnBrk="0" hangingPunct="1">
              <a:lnSpc>
                <a:spcPts val="13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100" b="0" i="0" u="none" strike="noStrike" kern="1200" cap="none" spc="-5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5980" y="1401787"/>
            <a:ext cx="3735773" cy="169726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spc="5" dirty="0">
                <a:solidFill>
                  <a:srgbClr val="1E1916"/>
                </a:solidFill>
                <a:latin typeface="Myriad Pro SemiExt"/>
                <a:cs typeface="Myriad Pro SemiExt"/>
              </a:rPr>
              <a:t>June</a:t>
            </a:r>
            <a:endParaRPr lang="ro-RO" sz="1100" dirty="0">
              <a:solidFill>
                <a:prstClr val="black"/>
              </a:solidFill>
              <a:latin typeface="Myriad Pro SemiExt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it-IT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Pria </a:t>
            </a:r>
            <a:r>
              <a:rPr lang="ro-RO" sz="1000" spc="50" dirty="0">
                <a:solidFill>
                  <a:srgbClr val="1E1916"/>
                </a:solidFill>
                <a:latin typeface="Myriad Pro SemiExt"/>
                <a:cs typeface="Myriad Pro SemiExt"/>
              </a:rPr>
              <a:t>R</a:t>
            </a:r>
            <a:r>
              <a:rPr kumimoji="0" lang="ro-RO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enewable Energy Conefrence Roamania</a:t>
            </a:r>
            <a:endParaRPr kumimoji="0" lang="ro-RO" sz="1000" b="0" i="0" u="none" strike="noStrike" kern="1200" cap="none" spc="5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Wingdings"/>
              <a:ea typeface="+mn-ea"/>
              <a:cs typeface="Wingdings"/>
            </a:endParaRPr>
          </a:p>
          <a:p>
            <a:pPr marL="12700">
              <a:lnSpc>
                <a:spcPts val="1295"/>
              </a:lnSpc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it-IT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Gala </a:t>
            </a:r>
            <a:r>
              <a:rPr kumimoji="0" lang="ro-RO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</a:t>
            </a:r>
            <a:r>
              <a:rPr kumimoji="0" lang="it-IT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ermierilor din </a:t>
            </a:r>
            <a:r>
              <a:rPr kumimoji="0" lang="ro-RO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Romania si </a:t>
            </a:r>
            <a:r>
              <a:rPr kumimoji="0" lang="ro-RO" sz="1100" b="0" i="0" u="none" strike="noStrike" kern="1200" cap="none" spc="5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Targ</a:t>
            </a:r>
            <a:r>
              <a:rPr kumimoji="0" lang="ro-RO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Joburi Agricultura</a:t>
            </a: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3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HealthCare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Bulgaria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E-Commerce </a:t>
            </a:r>
            <a:r>
              <a:rPr kumimoji="0" lang="ro-RO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Bulgaria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Agricultura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&amp;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Gala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Femeilor in Agricultura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din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3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Urban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Innovation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</a:t>
            </a:r>
            <a:r>
              <a:rPr kumimoji="0" lang="ro-RO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Construct&amp;Real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Estate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Republica Moldova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9680" y="3051544"/>
            <a:ext cx="3167380" cy="120994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February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5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Competition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Registered</a:t>
            </a:r>
            <a:r>
              <a:rPr kumimoji="0" sz="1100" b="0" i="0" u="none" strike="noStrike" kern="1200" cap="none" spc="-6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Trademarks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Republica</a:t>
            </a:r>
            <a:r>
              <a:rPr kumimoji="0" sz="1100" b="0" i="1" u="none" strike="noStrike" kern="1200" cap="none" spc="-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HR Conference</a:t>
            </a:r>
            <a:r>
              <a:rPr kumimoji="0" lang="ro-RO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3510" marR="622935" lvl="0" indent="-131445" algn="l" defTabSz="914400" rtl="0" eaLnBrk="1" fontAlgn="auto" latinLnBrk="0" hangingPunct="1">
              <a:lnSpc>
                <a:spcPts val="13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Agriculture </a:t>
            </a:r>
            <a:r>
              <a:rPr kumimoji="0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&amp;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Gala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Fermierilor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din </a:t>
            </a:r>
            <a:r>
              <a:rPr kumimoji="0" sz="1100" b="0" i="0" u="none" strike="noStrike" kern="1200" cap="none" spc="-24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Transilvania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Cluj-Napoca</a:t>
            </a:r>
            <a:endParaRPr kumimoji="0" lang="ro-RO" sz="1100" b="0" i="0" u="none" strike="noStrike" kern="1200" cap="none" spc="5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3510" marR="622935" lvl="0" indent="-131445" algn="l" defTabSz="914400" rtl="0" eaLnBrk="1" fontAlgn="auto" latinLnBrk="0" hangingPunct="1">
              <a:lnSpc>
                <a:spcPts val="13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lang="ro-RO" sz="1100" spc="5" dirty="0">
                <a:solidFill>
                  <a:srgbClr val="1E1916"/>
                </a:solidFill>
                <a:latin typeface="Myriad Pro SemiExt"/>
                <a:cs typeface="Myriad Pro SemiExt"/>
              </a:rPr>
              <a:t>Pria </a:t>
            </a:r>
            <a:r>
              <a:rPr lang="ro-RO" sz="1100" spc="5" dirty="0" err="1">
                <a:solidFill>
                  <a:srgbClr val="1E1916"/>
                </a:solidFill>
                <a:latin typeface="Myriad Pro SemiExt"/>
                <a:cs typeface="Myriad Pro SemiExt"/>
              </a:rPr>
              <a:t>SMEs</a:t>
            </a:r>
            <a:r>
              <a:rPr lang="ro-RO" sz="1100" spc="5" dirty="0">
                <a:solidFill>
                  <a:srgbClr val="1E1916"/>
                </a:solidFill>
                <a:latin typeface="Myriad Pro SemiExt"/>
                <a:cs typeface="Myriad Pro SemiExt"/>
              </a:rPr>
              <a:t> Awards Republica Moldova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91687" y="3136480"/>
            <a:ext cx="3735773" cy="22102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spc="5" dirty="0" err="1">
                <a:solidFill>
                  <a:srgbClr val="1E1916"/>
                </a:solidFill>
                <a:latin typeface="Myriad Pro SemiExt"/>
                <a:cs typeface="Myriad Pro SemiExt"/>
              </a:rPr>
              <a:t>July</a:t>
            </a:r>
            <a:endParaRPr kumimoji="0" lang="ro-RO" sz="1100" b="1" i="0" u="none" strike="noStrike" kern="1200" cap="none" spc="5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>
              <a:lnSpc>
                <a:spcPts val="1310"/>
              </a:lnSpc>
              <a:spcBef>
                <a:spcPts val="135"/>
              </a:spcBef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Telecom Conference&amp;Expo Romania</a:t>
            </a:r>
            <a:endParaRPr kumimoji="0" lang="ro-RO" sz="1100" b="0" i="0" u="none" strike="noStrike" kern="1200" cap="none" spc="5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Wingdings"/>
              <a:ea typeface="+mn-ea"/>
              <a:cs typeface="Wingdings"/>
            </a:endParaRP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Telecom Conference&amp;Expo Bulgaria</a:t>
            </a:r>
            <a:endParaRPr kumimoji="0" lang="ro-RO" sz="1100" b="0" i="0" u="none" strike="noStrike" kern="1200" cap="none" spc="5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Wingdings"/>
              <a:ea typeface="+mn-ea"/>
              <a:cs typeface="Wingdings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Environment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Republica</a:t>
            </a:r>
            <a:r>
              <a:rPr kumimoji="0" sz="1100" b="0" i="1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Drone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Constanta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Competition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in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HealthCare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Transport&amp;Logistics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Bulgaria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Competition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and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Environment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Romania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Construct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&amp;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Real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Estate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Republica</a:t>
            </a:r>
            <a:r>
              <a:rPr kumimoji="0" sz="1100" b="0" i="1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</a:t>
            </a:r>
            <a:r>
              <a:rPr kumimoji="0" lang="ro-RO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</a:t>
            </a:r>
          </a:p>
          <a:p>
            <a:pPr marL="12700">
              <a:lnSpc>
                <a:spcPts val="1310"/>
              </a:lnSpc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lang="en-US" sz="1100" spc="50" dirty="0" err="1">
                <a:solidFill>
                  <a:srgbClr val="1E1916"/>
                </a:solidFill>
                <a:latin typeface="Myriad Pro SemiExt"/>
                <a:cs typeface="Myriad Pro SemiExt"/>
              </a:rPr>
              <a:t>Pria</a:t>
            </a:r>
            <a:r>
              <a:rPr lang="en-US" sz="1100" spc="50" dirty="0">
                <a:solidFill>
                  <a:srgbClr val="1E1916"/>
                </a:solidFill>
                <a:latin typeface="Myriad Pro SemiExt"/>
                <a:cs typeface="Myriad Pro SemiExt"/>
              </a:rPr>
              <a:t> Medicine, Food Supplements ad Medical Devices Conference Bulgaria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100" b="0" i="1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100" b="0" i="1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00" y="4332315"/>
            <a:ext cx="3152140" cy="185114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spc="10" dirty="0" err="1">
                <a:solidFill>
                  <a:srgbClr val="1E1916"/>
                </a:solidFill>
                <a:latin typeface="Myriad Pro SemiExt"/>
                <a:cs typeface="Myriad Pro SemiExt"/>
              </a:rPr>
              <a:t>March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Agriculture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si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Gala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Fermierilor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din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–</a:t>
            </a:r>
            <a:r>
              <a:rPr kumimoji="0" sz="1100" b="0" i="0" u="none" strike="noStrike" kern="1200" cap="none" spc="-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Ia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ș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</a:t>
            </a:r>
            <a:endParaRPr kumimoji="0" lang="ro-RO" sz="1100" b="0" i="0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ro-RO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ro-RO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Construction</a:t>
            </a:r>
            <a:r>
              <a:rPr kumimoji="0" lang="ro-RO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&amp;</a:t>
            </a:r>
            <a:r>
              <a:rPr kumimoji="0" lang="ro-RO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Real</a:t>
            </a:r>
            <a:r>
              <a:rPr kumimoji="0" lang="ro-RO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Estate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</a:p>
          <a:p>
            <a:pPr marL="12700">
              <a:lnSpc>
                <a:spcPts val="1295"/>
              </a:lnSpc>
              <a:defRPr/>
            </a:pPr>
            <a:r>
              <a:rPr kumimoji="0" lang="en-US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Women in Business </a:t>
            </a:r>
            <a:r>
              <a:rPr kumimoji="0" lang="en-US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Republica</a:t>
            </a:r>
            <a:r>
              <a:rPr kumimoji="0" lang="en-US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Moldova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ro-RO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ro-RO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Environment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lang="ro-RO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>
              <a:lnSpc>
                <a:spcPts val="1295"/>
              </a:lnSpc>
              <a:defRPr/>
            </a:pP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0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0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Gala Femeilor in Agricultura Romania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HR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Rebublica</a:t>
            </a:r>
            <a:r>
              <a:rPr kumimoji="0" sz="1100" b="0" i="1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Fire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Safety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of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Buildings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AML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23363" y="5053107"/>
            <a:ext cx="3829435" cy="13510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September</a:t>
            </a:r>
            <a:endParaRPr kumimoji="0" lang="ro-RO" sz="1100" b="1" i="0" u="none" strike="noStrike" kern="1200" cap="none" spc="5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Agriculture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&amp;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Gala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Fermierilor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Republica 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3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Competition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–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in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Costruction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</a:p>
          <a:p>
            <a:pPr marL="12700">
              <a:lnSpc>
                <a:spcPts val="1295"/>
              </a:lnSpc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Education Awards</a:t>
            </a:r>
            <a:r>
              <a:rPr kumimoji="0" lang="en-US" sz="1100" b="0" i="0" u="none" strike="noStrike" kern="1200" cap="none" spc="-3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lang="ro-RO" sz="1100" spc="-35" dirty="0">
                <a:solidFill>
                  <a:srgbClr val="1E1916"/>
                </a:solidFill>
                <a:latin typeface="Myriad Pro SemiExt"/>
                <a:cs typeface="Myriad Pro SemiExt"/>
              </a:rPr>
              <a:t>Republica Moldova</a:t>
            </a:r>
            <a:endParaRPr kumimoji="0" lang="en-US" sz="1100" b="0" i="0" u="none" strike="noStrike" kern="1200" cap="none" spc="1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229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Environment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 Bulgaria </a:t>
            </a:r>
            <a:endParaRPr kumimoji="0" lang="ro-RO" sz="1100" b="0" i="0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-3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AML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Republica Moldova</a:t>
            </a:r>
          </a:p>
          <a:p>
            <a:pPr marL="12700" marR="0" lvl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 </a:t>
            </a:r>
            <a:r>
              <a:rPr lang="ro-RO" sz="1100" dirty="0">
                <a:solidFill>
                  <a:srgbClr val="1E1916"/>
                </a:solidFill>
                <a:latin typeface="Myriad Pro SemiExt"/>
                <a:cs typeface="Myriad Pro SemiExt"/>
              </a:rPr>
              <a:t>Pria E-Commerce </a:t>
            </a:r>
            <a:r>
              <a:rPr lang="ro-RO" sz="1100" dirty="0" err="1">
                <a:solidFill>
                  <a:srgbClr val="1E1916"/>
                </a:solidFill>
                <a:latin typeface="Myriad Pro SemiExt"/>
                <a:cs typeface="Myriad Pro SemiExt"/>
              </a:rPr>
              <a:t>Conference</a:t>
            </a:r>
            <a:r>
              <a:rPr lang="ro-RO" sz="1100" dirty="0">
                <a:solidFill>
                  <a:srgbClr val="1E1916"/>
                </a:solidFill>
                <a:latin typeface="Myriad Pro SemiExt"/>
                <a:cs typeface="Myriad Pro SemiExt"/>
              </a:rPr>
              <a:t> Bulgaria</a:t>
            </a:r>
            <a:endParaRPr kumimoji="0" lang="ro-RO" sz="1100" b="0" i="0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6002" y="6147666"/>
            <a:ext cx="3177540" cy="200503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</a:t>
            </a:r>
            <a:r>
              <a:rPr kumimoji="0" lang="ro-RO" sz="1100" b="1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pril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254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229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Environment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 Bulgaria</a:t>
            </a:r>
            <a:endParaRPr kumimoji="0" lang="ro-RO" sz="1100" b="0" i="0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254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Environment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4145" marR="125095" lvl="0" indent="-131445" algn="l" defTabSz="914400" rtl="0" eaLnBrk="1" fontAlgn="auto" latinLnBrk="0" hangingPunct="1">
              <a:lnSpc>
                <a:spcPts val="13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Agriculture </a:t>
            </a:r>
            <a:r>
              <a:rPr kumimoji="0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&amp;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Gala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Fermierilor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din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Bulgaria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-2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Aviation</a:t>
            </a:r>
            <a:r>
              <a:rPr kumimoji="0" lang="ro-RO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Drones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Regulation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and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Development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in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EU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Fire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Safety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of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Buildings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Republica</a:t>
            </a:r>
            <a:r>
              <a:rPr kumimoji="0" sz="1100" b="0" i="1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endParaRPr kumimoji="0" lang="ro-RO" sz="1100" b="0" i="1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ro-RO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White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Collar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</a:p>
          <a:p>
            <a:pPr marL="12700" marR="0" lvl="0" algn="l" defTabSz="914400" rtl="0" eaLnBrk="1" fontAlgn="auto" latinLnBrk="0" hangingPunct="1">
              <a:lnSpc>
                <a:spcPts val="129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it-IT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it-IT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it-IT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Competition</a:t>
            </a:r>
            <a:r>
              <a:rPr kumimoji="0" lang="it-IT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-2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Republica</a:t>
            </a:r>
            <a:r>
              <a:rPr kumimoji="0" lang="it-IT" sz="1100" b="0" i="1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it-IT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endParaRPr kumimoji="0" lang="ro-RO" sz="1100" b="0" i="1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algn="l" defTabSz="914400" rtl="0" eaLnBrk="1" fontAlgn="auto" latinLnBrk="0" hangingPunct="1">
              <a:lnSpc>
                <a:spcPts val="129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ro-RO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Transport &amp; </a:t>
            </a:r>
            <a:r>
              <a:rPr kumimoji="0" lang="ro-RO" sz="1100" b="0" i="1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Logistics</a:t>
            </a:r>
            <a:r>
              <a:rPr kumimoji="0" lang="ro-RO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Bulgaria</a:t>
            </a:r>
            <a:endParaRPr kumimoji="0" lang="ro-RO" sz="1100" b="0" i="0" u="none" strike="noStrike" kern="1200" cap="none" spc="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351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41727" y="6313085"/>
            <a:ext cx="3564278" cy="156901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October</a:t>
            </a:r>
            <a:endParaRPr kumimoji="0" lang="ro-RO" sz="1100" b="1" i="0" u="none" strike="noStrike" kern="1200" cap="none" spc="5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254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</a:t>
            </a:r>
            <a:r>
              <a:rPr kumimoji="0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l</a:t>
            </a:r>
            <a:r>
              <a:rPr kumimoji="0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-3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</a:t>
            </a:r>
            <a:r>
              <a:rPr kumimoji="0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</a:t>
            </a:r>
            <a:r>
              <a:rPr kumimoji="0" sz="1100" b="0" i="0" u="none" strike="noStrike" kern="1200" cap="none" spc="1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</a:t>
            </a:r>
            <a:r>
              <a:rPr kumimoji="0" sz="1100" b="0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</a:t>
            </a:r>
            <a:r>
              <a:rPr kumimoji="0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ie</a:t>
            </a:r>
            <a:r>
              <a:rPr kumimoji="0" sz="1100" b="0" i="0" u="none" strike="noStrike" kern="1200" cap="none" spc="1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</a:t>
            </a:r>
            <a:r>
              <a:rPr kumimoji="0" sz="1100" b="0" i="0" u="none" strike="noStrike" kern="1200" cap="none" spc="-2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</a:t>
            </a:r>
            <a:r>
              <a:rPr kumimoji="0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lo</a:t>
            </a:r>
            <a:r>
              <a:rPr kumimoji="0" sz="1100" b="0" i="0" u="none" strike="noStrike" kern="1200" cap="none" spc="1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</a:t>
            </a:r>
            <a:r>
              <a:rPr kumimoji="0" lang="ro-RO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Targu Mures 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Digital </a:t>
            </a:r>
            <a:r>
              <a:rPr kumimoji="0" lang="ro-RO" sz="1100" b="0" i="0" u="none" strike="noStrike" kern="1200" cap="none" spc="1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Transformation</a:t>
            </a:r>
            <a:r>
              <a:rPr kumimoji="0" lang="ro-RO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1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IP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for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Automotive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Romania/Bulgaria/Moldova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SMEs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and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EU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Funds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</a:t>
            </a:r>
            <a:r>
              <a:rPr kumimoji="0" lang="en-US" sz="1100" b="0" i="0" u="none" strike="noStrike" kern="1200" cap="none" spc="23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Bucuresti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3510" marR="5080" lvl="0" indent="-131445" algn="l" defTabSz="914400" rtl="0" eaLnBrk="1" fontAlgn="auto" latinLnBrk="0" hangingPunct="1">
              <a:lnSpc>
                <a:spcPts val="13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Influencer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Marketing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and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Ethics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in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Advertising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</a:p>
          <a:p>
            <a:pPr marL="143510" marR="5080" lvl="0" indent="-131445" algn="l" defTabSz="914400" rtl="0" eaLnBrk="1" fontAlgn="auto" latinLnBrk="0" hangingPunct="1">
              <a:lnSpc>
                <a:spcPts val="13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-3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Innovation in HealthCare Conference</a:t>
            </a:r>
          </a:p>
          <a:p>
            <a:pPr marL="143510" marR="5080" lvl="0" indent="-131445" algn="l" defTabSz="914400" rtl="0" eaLnBrk="1" fontAlgn="auto" latinLnBrk="0" hangingPunct="1">
              <a:lnSpc>
                <a:spcPts val="13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1043" y="8116904"/>
            <a:ext cx="3234457" cy="22999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</a:t>
            </a:r>
            <a:r>
              <a:rPr kumimoji="0" lang="ro-RO" sz="1100" b="1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ay</a:t>
            </a:r>
          </a:p>
          <a:p>
            <a:pPr marL="12700" marR="0" lvl="0" indent="0" algn="l" defTabSz="914400" rtl="0" eaLnBrk="1" fontAlgn="auto" latinLnBrk="0" hangingPunct="1">
              <a:lnSpc>
                <a:spcPts val="12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2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Sustainable Business Conefrence Romania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2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Drugs</a:t>
            </a:r>
            <a:r>
              <a:rPr kumimoji="0" lang="en-US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and</a:t>
            </a:r>
            <a:r>
              <a:rPr kumimoji="0" lang="en-US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Medicine</a:t>
            </a:r>
            <a:r>
              <a:rPr kumimoji="0" lang="en-US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Publicity</a:t>
            </a:r>
            <a:r>
              <a:rPr kumimoji="0" lang="en-US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1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Republica</a:t>
            </a:r>
            <a:r>
              <a:rPr kumimoji="0" lang="en-US" sz="1100" b="0" i="1" u="none" strike="noStrike" kern="1200" cap="none" spc="-3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Education Awards</a:t>
            </a:r>
            <a:r>
              <a:rPr kumimoji="0" lang="en-US" sz="1100" b="0" i="0" u="none" strike="noStrike" kern="1200" cap="none" spc="-3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lang="en-US" sz="1100" spc="-35" dirty="0">
                <a:solidFill>
                  <a:srgbClr val="1E1916"/>
                </a:solidFill>
                <a:latin typeface="Myriad Pro SemiExt"/>
                <a:cs typeface="Myriad Pro SemiExt"/>
              </a:rPr>
              <a:t>Romania</a:t>
            </a:r>
            <a:endParaRPr kumimoji="0" lang="en-US" sz="1100" b="0" i="0" u="none" strike="noStrike" kern="1200" cap="none" spc="1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lang="en-US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SMEs</a:t>
            </a:r>
            <a:r>
              <a:rPr kumimoji="0" lang="en-US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 &amp;Awards</a:t>
            </a:r>
            <a:r>
              <a:rPr kumimoji="0" lang="en-US" sz="1100" b="0" i="0" u="none" strike="noStrike" kern="1200" cap="none" spc="24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</a:t>
            </a:r>
            <a:r>
              <a:rPr kumimoji="0" lang="en-US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1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Republica</a:t>
            </a:r>
            <a:r>
              <a:rPr kumimoji="0" lang="en-US" sz="1100" b="0" i="1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Moldova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Agriculture </a:t>
            </a:r>
            <a:r>
              <a:rPr kumimoji="0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&amp;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Gala </a:t>
            </a:r>
            <a:r>
              <a:rPr kumimoji="0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Fermierilor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din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Transilvania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- </a:t>
            </a:r>
            <a:r>
              <a:rPr kumimoji="0" sz="1100" b="0" i="0" u="none" strike="noStrike" kern="1200" cap="none" spc="-24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Cluj-Napoca </a:t>
            </a:r>
            <a:r>
              <a:rPr kumimoji="0" lang="ro-RO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si Targ Joburi Agricultura</a:t>
            </a:r>
          </a:p>
          <a:p>
            <a:pPr marL="12700">
              <a:lnSpc>
                <a:spcPts val="1295"/>
              </a:lnSpc>
              <a:defRPr/>
            </a:pPr>
            <a:r>
              <a:rPr kumimoji="0" lang="it-IT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lang="it-IT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</a:t>
            </a: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Agriculture </a:t>
            </a:r>
            <a:r>
              <a:rPr kumimoji="0" lang="it-IT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&amp; </a:t>
            </a:r>
            <a:r>
              <a:rPr kumimoji="0" lang="it-IT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Gala </a:t>
            </a: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Fermierilor </a:t>
            </a:r>
            <a:r>
              <a:rPr kumimoji="0" lang="it-IT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din 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Banat</a:t>
            </a: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it-IT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–</a:t>
            </a:r>
            <a:r>
              <a:rPr kumimoji="0" lang="ro-RO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Timisoara</a:t>
            </a:r>
            <a:endParaRPr kumimoji="0" lang="it-IT" sz="1100" b="0" i="0" u="none" strike="noStrike" kern="1200" cap="none" spc="5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100" b="0" i="0" u="none" strike="noStrike" kern="1200" cap="none" spc="50" normalizeH="0" baseline="0" noProof="0" dirty="0">
              <a:ln>
                <a:noFill/>
              </a:ln>
              <a:solidFill>
                <a:srgbClr val="1E1916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92222" y="7739399"/>
            <a:ext cx="3387894" cy="13510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November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Fire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Safety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of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Buildings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 –Commerce </a:t>
            </a:r>
            <a:r>
              <a:rPr kumimoji="0" lang="ro-RO" sz="1100" b="0" i="0" u="none" strike="noStrike" kern="1200" cap="none" spc="-5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Moldova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3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Education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Awards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Aviation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Conference</a:t>
            </a:r>
            <a:r>
              <a:rPr kumimoji="0" lang="ro-RO" sz="1100" b="0" i="0" u="none" strike="noStrike" kern="1200" cap="none" spc="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254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</a:t>
            </a:r>
            <a:r>
              <a:rPr kumimoji="0" sz="1100" b="0" i="0" u="none" strike="noStrike" kern="1200" cap="none" spc="-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i</a:t>
            </a:r>
            <a:r>
              <a:rPr kumimoji="0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</a:t>
            </a:r>
            <a:r>
              <a:rPr kumimoji="0" sz="1100" b="0" i="0" u="none" strike="noStrike" kern="1200" cap="none" spc="-6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-4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T</a:t>
            </a:r>
            <a:r>
              <a:rPr kumimoji="0" sz="1100" b="0" i="0" u="none" strike="noStrike" kern="1200" cap="none" spc="-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anspo</a:t>
            </a:r>
            <a:r>
              <a:rPr kumimoji="0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</a:t>
            </a:r>
            <a:r>
              <a:rPr kumimoji="0" sz="1100" b="0" i="0" u="none" strike="noStrike" kern="1200" cap="none" spc="1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t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2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&amp;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L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o</a:t>
            </a:r>
            <a:r>
              <a:rPr kumimoji="0" sz="1100" b="0" i="0" u="none" strike="noStrike" kern="1200" cap="none" spc="-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gistic</a:t>
            </a:r>
            <a:r>
              <a:rPr kumimoji="0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s</a:t>
            </a:r>
            <a:r>
              <a:rPr kumimoji="0" lang="ro-RO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Romania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2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Competition – Annual Report Romania</a:t>
            </a:r>
          </a:p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 </a:t>
            </a:r>
            <a:r>
              <a:rPr lang="ro-RO" sz="1100" spc="5" dirty="0">
                <a:solidFill>
                  <a:srgbClr val="1E1916"/>
                </a:solidFill>
                <a:latin typeface="Myriad Pro SemiExt"/>
                <a:cs typeface="Myriad Pro SemiExt"/>
              </a:rPr>
              <a:t>Pria Healthcare Techchology and Innovation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18951" y="9229097"/>
            <a:ext cx="3481244" cy="6927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310"/>
              </a:lnSpc>
              <a:spcBef>
                <a:spcPts val="1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100" b="1" i="0" u="none" strike="noStrike" kern="1200" cap="none" spc="10" normalizeH="0" baseline="0" noProof="0" dirty="0" err="1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December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43510" marR="287655" lvl="0" indent="-131445" algn="l" defTabSz="914400" rtl="0" eaLnBrk="1" fontAlgn="auto" latinLnBrk="0" hangingPunct="1">
              <a:lnSpc>
                <a:spcPts val="13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Business Summit Republica Moldova </a:t>
            </a:r>
            <a:r>
              <a:rPr kumimoji="0" sz="1100" b="0" i="0" u="none" strike="noStrike" kern="1200" cap="none" spc="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– </a:t>
            </a:r>
            <a:r>
              <a:rPr kumimoji="0" sz="1100" b="0" i="0" u="none" strike="noStrike" kern="1200" cap="none" spc="-24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Romania</a:t>
            </a:r>
            <a:r>
              <a:rPr kumimoji="0" lang="ro-RO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- Bulgaria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  <a:p>
            <a:pPr marL="1270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Wingdings"/>
                <a:ea typeface="+mn-ea"/>
                <a:cs typeface="Wingdings"/>
              </a:rPr>
              <a:t></a:t>
            </a:r>
            <a:r>
              <a:rPr kumimoji="0" sz="1100" b="0" i="0" u="none" strike="noStrike" kern="1200" cap="none" spc="50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Pria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Christmas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Concert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at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Romanian</a:t>
            </a:r>
            <a:r>
              <a:rPr kumimoji="0" sz="1100" b="0" i="0" u="none" strike="noStrike" kern="1200" cap="none" spc="-1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kumimoji="0" sz="1100" b="0" i="0" u="none" strike="noStrike" kern="1200" cap="none" spc="5" normalizeH="0" baseline="0" noProof="0" dirty="0">
                <a:ln>
                  <a:noFill/>
                </a:ln>
                <a:solidFill>
                  <a:srgbClr val="1E1916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Atheneum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7300" y="10094525"/>
            <a:ext cx="6530975" cy="484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000" b="0" i="0" u="none" strike="noStrike" kern="1200" cap="none" spc="3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P</a:t>
            </a:r>
            <a:r>
              <a:rPr kumimoji="0" lang="ro-RO" sz="3000" b="0" i="0" u="none" strike="noStrike" kern="1200" cap="none" spc="35" normalizeH="0" baseline="0" noProof="0" dirty="0" err="1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RIAe</a:t>
            </a:r>
            <a:r>
              <a:rPr kumimoji="0" sz="3000" b="0" i="0" u="none" strike="noStrike" kern="1200" cap="none" spc="3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vents</a:t>
            </a:r>
            <a:r>
              <a:rPr kumimoji="0" sz="3000" b="0" i="0" u="none" strike="noStrike" kern="1200" cap="none" spc="1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 </a:t>
            </a:r>
            <a:r>
              <a:rPr kumimoji="0" lang="en-US" sz="3000" b="0" i="0" u="none" strike="noStrike" kern="1200" cap="none" spc="20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–</a:t>
            </a:r>
            <a:r>
              <a:rPr kumimoji="0" sz="3000" b="0" i="0" u="none" strike="noStrike" kern="1200" cap="none" spc="20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 </a:t>
            </a:r>
            <a:r>
              <a:rPr kumimoji="0" lang="ro-RO" sz="3000" b="0" i="0" u="none" strike="noStrike" kern="1200" cap="none" spc="20" normalizeH="0" baseline="0" noProof="0" dirty="0" err="1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Your</a:t>
            </a:r>
            <a:r>
              <a:rPr kumimoji="0" lang="ro-RO" sz="3000" b="0" i="0" u="none" strike="noStrike" kern="1200" cap="none" spc="20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 Events </a:t>
            </a:r>
            <a:r>
              <a:rPr kumimoji="0" lang="ro-RO" sz="3000" b="0" i="0" u="none" strike="noStrike" kern="1200" cap="none" spc="20" normalizeH="0" baseline="0" noProof="0" dirty="0" err="1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Experts</a:t>
            </a:r>
            <a:r>
              <a:rPr kumimoji="0" sz="3000" b="0" i="0" u="none" strike="noStrike" kern="1200" cap="none" spc="3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Light SemiExt"/>
                <a:ea typeface="+mn-ea"/>
                <a:cs typeface="Myriad Pro Light SemiExt"/>
              </a:rPr>
              <a:t>!</a:t>
            </a:r>
            <a:endParaRPr kumimoji="0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Light SemiExt"/>
              <a:ea typeface="+mn-ea"/>
              <a:cs typeface="Myriad Pro Light SemiEx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91874" y="275299"/>
            <a:ext cx="7029200" cy="50077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50" spc="-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Pria</a:t>
            </a:r>
            <a:r>
              <a:rPr sz="315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Conferences</a:t>
            </a:r>
            <a:r>
              <a:rPr sz="3150" spc="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3150" b="0" spc="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-</a:t>
            </a:r>
            <a:r>
              <a:rPr sz="3150" b="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3150" b="0" spc="1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ONLINE</a:t>
            </a:r>
            <a:r>
              <a:rPr sz="3150" b="0" spc="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lang="ro-RO" sz="3150" b="0" spc="5" dirty="0" err="1">
                <a:solidFill>
                  <a:srgbClr val="E25E11"/>
                </a:solidFill>
                <a:latin typeface="Myriad Pro Light SemiExt"/>
                <a:cs typeface="Myriad Pro Light SemiExt"/>
              </a:rPr>
              <a:t>and</a:t>
            </a:r>
            <a:r>
              <a:rPr sz="3150" b="0" spc="5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 </a:t>
            </a:r>
            <a:r>
              <a:rPr sz="3150" b="0" spc="10" dirty="0">
                <a:solidFill>
                  <a:srgbClr val="E25E11"/>
                </a:solidFill>
                <a:latin typeface="Myriad Pro Light SemiExt"/>
                <a:cs typeface="Myriad Pro Light SemiExt"/>
              </a:rPr>
              <a:t>ON-SITE</a:t>
            </a:r>
            <a:endParaRPr sz="3150" dirty="0">
              <a:latin typeface="Myriad Pro Light SemiExt"/>
              <a:cs typeface="Myriad Pro Light SemiEx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8033" y="847476"/>
            <a:ext cx="6163079" cy="3686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1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300" b="1" i="0" u="none" strike="noStrike" kern="1200" cap="none" spc="-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Romania</a:t>
            </a:r>
            <a:r>
              <a:rPr kumimoji="0" lang="ro-RO" sz="2300" b="1" i="0" u="none" strike="noStrike" kern="1200" cap="none" spc="-10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, </a:t>
            </a:r>
            <a:r>
              <a:rPr kumimoji="0" sz="2300" b="1" i="0" u="none" strike="noStrike" kern="1200" cap="none" spc="-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Republic</a:t>
            </a:r>
            <a:r>
              <a:rPr kumimoji="0" lang="ro-RO" sz="2300" b="1" i="0" u="none" strike="noStrike" kern="1200" cap="none" spc="-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of </a:t>
            </a:r>
            <a:r>
              <a:rPr kumimoji="0" sz="2300" b="1" i="0" u="none" strike="noStrike" kern="1200" cap="none" spc="-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Moldova</a:t>
            </a:r>
            <a:r>
              <a:rPr kumimoji="0" lang="ro-RO" sz="2300" b="1" i="0" u="none" strike="noStrike" kern="1200" cap="none" spc="-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</a:t>
            </a:r>
            <a:r>
              <a:rPr lang="ro-RO" sz="2300" b="1" spc="-5" dirty="0" err="1">
                <a:solidFill>
                  <a:srgbClr val="E25E11"/>
                </a:solidFill>
                <a:latin typeface="Myriad Pro SemiExt"/>
                <a:cs typeface="Myriad Pro SemiExt"/>
              </a:rPr>
              <a:t>and</a:t>
            </a:r>
            <a:r>
              <a:rPr kumimoji="0" lang="ro-RO" sz="2300" b="1" i="0" u="none" strike="noStrike" kern="1200" cap="none" spc="-5" normalizeH="0" baseline="0" noProof="0" dirty="0">
                <a:ln>
                  <a:noFill/>
                </a:ln>
                <a:solidFill>
                  <a:srgbClr val="E25E11"/>
                </a:solidFill>
                <a:effectLst/>
                <a:uLnTx/>
                <a:uFillTx/>
                <a:latin typeface="Myriad Pro SemiExt"/>
                <a:ea typeface="+mn-ea"/>
                <a:cs typeface="Myriad Pro SemiExt"/>
              </a:rPr>
              <a:t> Bulgaria</a:t>
            </a:r>
            <a:endParaRPr kumimoji="0" sz="2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SemiExt"/>
              <a:ea typeface="+mn-ea"/>
              <a:cs typeface="Myriad Pro SemiEx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37" y="509637"/>
            <a:ext cx="6450330" cy="119824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490"/>
              </a:lnSpc>
              <a:spcBef>
                <a:spcPts val="204"/>
              </a:spcBef>
            </a:pP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PriaEvents organizează,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în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România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şi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Republica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Moldova,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conferinţe de </a:t>
            </a:r>
            <a:r>
              <a:rPr sz="1300" b="1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business</a:t>
            </a:r>
            <a:r>
              <a:rPr sz="1300" b="1" spc="2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şi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conferinţe</a:t>
            </a:r>
            <a:r>
              <a:rPr sz="1300" b="1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de</a:t>
            </a:r>
            <a:r>
              <a:rPr sz="1300" b="1" spc="2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presă,</a:t>
            </a:r>
            <a:r>
              <a:rPr sz="1300" b="1" spc="4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simpozioane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,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seminarii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,</a:t>
            </a:r>
            <a:r>
              <a:rPr sz="1300" b="0" spc="2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summit-uri,</a:t>
            </a:r>
            <a:r>
              <a:rPr sz="1300" b="1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training-uri,</a:t>
            </a:r>
            <a:r>
              <a:rPr sz="1300" b="1" spc="2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mese</a:t>
            </a:r>
            <a:r>
              <a:rPr sz="1300" b="1" spc="2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rotunde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, </a:t>
            </a:r>
            <a:r>
              <a:rPr sz="1300" b="0" spc="-30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congrese</a:t>
            </a:r>
            <a:r>
              <a:rPr sz="1300" b="1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medicale</a:t>
            </a:r>
            <a:r>
              <a:rPr sz="1300" b="1" spc="2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şi</a:t>
            </a:r>
            <a:r>
              <a:rPr sz="1300" b="0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happening-uri</a:t>
            </a:r>
            <a:r>
              <a:rPr sz="1300" b="1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spectaculoase,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evenimente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aniversare</a:t>
            </a:r>
            <a:r>
              <a:rPr sz="1300" b="0" spc="1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corporate.</a:t>
            </a:r>
            <a:endParaRPr sz="1300">
              <a:latin typeface="Myriad Pro Light SemiExt"/>
              <a:cs typeface="Myriad Pro Light SemiExt"/>
            </a:endParaRPr>
          </a:p>
          <a:p>
            <a:pPr marL="12700" marR="111760" algn="just">
              <a:lnSpc>
                <a:spcPts val="1450"/>
              </a:lnSpc>
              <a:spcBef>
                <a:spcPts val="345"/>
              </a:spcBef>
            </a:pPr>
            <a:r>
              <a:rPr sz="1300" b="0" i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La cerere, evenimentele pot avea o </a:t>
            </a:r>
            <a:r>
              <a:rPr sz="1300" b="0" i="1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importantă </a:t>
            </a:r>
            <a:r>
              <a:rPr sz="1300" b="0" i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componentă creativă -</a:t>
            </a:r>
            <a:r>
              <a:rPr sz="1300" b="0" i="1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i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organizând </a:t>
            </a:r>
            <a:r>
              <a:rPr sz="1300" b="0" i="1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în </a:t>
            </a:r>
            <a:r>
              <a:rPr sz="1300" b="0" i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cadrul </a:t>
            </a:r>
            <a:r>
              <a:rPr sz="1300" b="0" i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lor </a:t>
            </a:r>
            <a:r>
              <a:rPr sz="1300" b="0" i="1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concerte </a:t>
            </a:r>
            <a:r>
              <a:rPr sz="1300" b="0" i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de muzică clasică, recepţii, dineuri sau cocktail-uri - </a:t>
            </a:r>
            <a:r>
              <a:rPr sz="1300" b="0" i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care </a:t>
            </a:r>
            <a:r>
              <a:rPr sz="1300" b="0" i="1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să </a:t>
            </a:r>
            <a:r>
              <a:rPr sz="1300" b="0" i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facă din evenimentul </a:t>
            </a:r>
            <a:r>
              <a:rPr sz="1300" b="0" i="1" spc="-23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i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dvs. o sărbătoare, la </a:t>
            </a:r>
            <a:r>
              <a:rPr sz="1300" b="0" i="1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care</a:t>
            </a:r>
            <a:r>
              <a:rPr sz="1300" b="0" i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i="1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bunul-gust</a:t>
            </a:r>
            <a:r>
              <a:rPr sz="1300" b="0" i="1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şi veselia se regăsesc din plin.</a:t>
            </a:r>
            <a:endParaRPr sz="1300">
              <a:latin typeface="Myriad Pro Light SemiExt"/>
              <a:cs typeface="Myriad Pro Light SemiEx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6898" y="5860004"/>
            <a:ext cx="6475095" cy="1918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20"/>
              </a:lnSpc>
              <a:spcBef>
                <a:spcPts val="100"/>
              </a:spcBef>
            </a:pP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La</a:t>
            </a:r>
            <a:r>
              <a:rPr sz="1300" b="0" spc="-3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PriaEvents:</a:t>
            </a:r>
            <a:endParaRPr sz="1300">
              <a:latin typeface="Myriad Pro Light SemiExt"/>
              <a:cs typeface="Myriad Pro Light SemiExt"/>
            </a:endParaRPr>
          </a:p>
          <a:p>
            <a:pPr marL="12700">
              <a:lnSpc>
                <a:spcPts val="1485"/>
              </a:lnSpc>
            </a:pPr>
            <a:r>
              <a:rPr sz="1100" spc="50" dirty="0">
                <a:solidFill>
                  <a:srgbClr val="1E1916"/>
                </a:solidFill>
                <a:latin typeface="Wingdings"/>
                <a:cs typeface="Wingdings"/>
              </a:rPr>
              <a:t></a:t>
            </a:r>
            <a:r>
              <a:rPr sz="1300" b="0" spc="5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Veţi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afla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cele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mai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noi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informaţii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utile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pentru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business-ul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dvs.</a:t>
            </a:r>
            <a:endParaRPr sz="1300">
              <a:latin typeface="Myriad Pro Light SemiExt"/>
              <a:cs typeface="Myriad Pro Light SemiExt"/>
            </a:endParaRPr>
          </a:p>
          <a:p>
            <a:pPr marL="12700">
              <a:lnSpc>
                <a:spcPts val="1485"/>
              </a:lnSpc>
            </a:pPr>
            <a:r>
              <a:rPr sz="1100" spc="90" dirty="0">
                <a:solidFill>
                  <a:srgbClr val="1E1916"/>
                </a:solidFill>
                <a:latin typeface="Wingdings"/>
                <a:cs typeface="Wingdings"/>
              </a:rPr>
              <a:t></a:t>
            </a:r>
            <a:r>
              <a:rPr sz="1300" b="0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Vi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se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vor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împărtăşi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cele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mai bune strategii şi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experienţe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de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business</a:t>
            </a:r>
            <a:endParaRPr sz="1300">
              <a:latin typeface="Myriad Pro Light SemiExt"/>
              <a:cs typeface="Myriad Pro Light SemiExt"/>
            </a:endParaRPr>
          </a:p>
          <a:p>
            <a:pPr marL="146050" marR="5080" indent="-133985">
              <a:lnSpc>
                <a:spcPts val="1480"/>
              </a:lnSpc>
              <a:spcBef>
                <a:spcPts val="75"/>
              </a:spcBef>
            </a:pPr>
            <a:r>
              <a:rPr sz="1100" spc="35" dirty="0">
                <a:solidFill>
                  <a:srgbClr val="1E1916"/>
                </a:solidFill>
                <a:latin typeface="Wingdings"/>
                <a:cs typeface="Wingdings"/>
              </a:rPr>
              <a:t></a:t>
            </a:r>
            <a:r>
              <a:rPr sz="1300" b="0" spc="3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Puteţi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întalni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cei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mai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importanţi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oameni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din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domeniul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dvs,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reprezentanţi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ai</a:t>
            </a:r>
            <a:r>
              <a:rPr sz="1300" b="0" spc="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autorităţilor,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jurnalişti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de top</a:t>
            </a:r>
            <a:endParaRPr sz="1300">
              <a:latin typeface="Myriad Pro Light SemiExt"/>
              <a:cs typeface="Myriad Pro Light SemiExt"/>
            </a:endParaRPr>
          </a:p>
          <a:p>
            <a:pPr marL="12700">
              <a:lnSpc>
                <a:spcPts val="1410"/>
              </a:lnSpc>
            </a:pPr>
            <a:r>
              <a:rPr sz="1100" spc="50" dirty="0">
                <a:solidFill>
                  <a:srgbClr val="1E1916"/>
                </a:solidFill>
                <a:latin typeface="Wingdings"/>
                <a:cs typeface="Wingdings"/>
              </a:rPr>
              <a:t></a:t>
            </a:r>
            <a:r>
              <a:rPr sz="1300" b="0" spc="5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Veţi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interacţiona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direct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cu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publicul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dvs.</a:t>
            </a:r>
            <a:endParaRPr sz="1300">
              <a:latin typeface="Myriad Pro Light SemiExt"/>
              <a:cs typeface="Myriad Pro Light SemiExt"/>
            </a:endParaRPr>
          </a:p>
          <a:p>
            <a:pPr marL="12700">
              <a:lnSpc>
                <a:spcPts val="1485"/>
              </a:lnSpc>
            </a:pPr>
            <a:r>
              <a:rPr sz="1100" spc="50" dirty="0">
                <a:solidFill>
                  <a:srgbClr val="1E1916"/>
                </a:solidFill>
                <a:latin typeface="Wingdings"/>
                <a:cs typeface="Wingdings"/>
              </a:rPr>
              <a:t></a:t>
            </a:r>
            <a:r>
              <a:rPr sz="1300" b="0" spc="5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Veţi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descoperi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soluţii noi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pentru afacerea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dvs.</a:t>
            </a:r>
            <a:endParaRPr sz="1300">
              <a:latin typeface="Myriad Pro Light SemiExt"/>
              <a:cs typeface="Myriad Pro Light SemiExt"/>
            </a:endParaRPr>
          </a:p>
          <a:p>
            <a:pPr marL="12700">
              <a:lnSpc>
                <a:spcPts val="1485"/>
              </a:lnSpc>
            </a:pPr>
            <a:r>
              <a:rPr sz="1100" spc="90" dirty="0">
                <a:solidFill>
                  <a:srgbClr val="1E1916"/>
                </a:solidFill>
                <a:latin typeface="Wingdings"/>
                <a:cs typeface="Wingdings"/>
              </a:rPr>
              <a:t></a:t>
            </a:r>
            <a:r>
              <a:rPr sz="1300" b="0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Vă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puteţi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promova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produsele noi</a:t>
            </a:r>
            <a:endParaRPr sz="1300">
              <a:latin typeface="Myriad Pro Light SemiExt"/>
              <a:cs typeface="Myriad Pro Light SemiExt"/>
            </a:endParaRPr>
          </a:p>
          <a:p>
            <a:pPr marL="146050" marR="3945254" indent="-133985">
              <a:lnSpc>
                <a:spcPts val="1480"/>
              </a:lnSpc>
              <a:spcBef>
                <a:spcPts val="80"/>
              </a:spcBef>
            </a:pPr>
            <a:r>
              <a:rPr sz="1100" spc="90" dirty="0">
                <a:solidFill>
                  <a:srgbClr val="1E1916"/>
                </a:solidFill>
                <a:latin typeface="Wingdings"/>
                <a:cs typeface="Wingdings"/>
              </a:rPr>
              <a:t></a:t>
            </a:r>
            <a:r>
              <a:rPr sz="1300" b="0" spc="9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Vă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putem stabili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întâlniri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1-2-1 cu </a:t>
            </a:r>
            <a:r>
              <a:rPr sz="1300" b="0" spc="-30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personaje-cheie</a:t>
            </a:r>
            <a:r>
              <a:rPr sz="1300" b="0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pe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care</a:t>
            </a:r>
            <a:r>
              <a:rPr sz="1300" b="0" spc="-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le</a:t>
            </a:r>
            <a:r>
              <a:rPr sz="1300" b="0" spc="-10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 </a:t>
            </a:r>
            <a:r>
              <a:rPr sz="1300" b="0" spc="5" dirty="0">
                <a:solidFill>
                  <a:srgbClr val="1E1916"/>
                </a:solidFill>
                <a:latin typeface="Myriad Pro Light SemiExt"/>
                <a:cs typeface="Myriad Pro Light SemiExt"/>
              </a:rPr>
              <a:t>vizaţi</a:t>
            </a:r>
            <a:endParaRPr sz="1300">
              <a:latin typeface="Myriad Pro Light SemiExt"/>
              <a:cs typeface="Myriad Pro Light SemiEx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17200" y="9569382"/>
            <a:ext cx="1358265" cy="382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sz="1200" b="1" spc="10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R</a:t>
            </a:r>
            <a:r>
              <a:rPr sz="1200" b="1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aluca</a:t>
            </a:r>
            <a:r>
              <a:rPr sz="1200" b="1" spc="-50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 V</a:t>
            </a:r>
            <a:r>
              <a:rPr sz="1200" b="1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oi</a:t>
            </a:r>
            <a:r>
              <a:rPr sz="1200" b="1" spc="-15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v</a:t>
            </a:r>
            <a:r>
              <a:rPr sz="1200" b="1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o</a:t>
            </a:r>
            <a:r>
              <a:rPr sz="1200" b="1" spc="-20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z</a:t>
            </a:r>
            <a:r>
              <a:rPr sz="1200" b="1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eanu</a:t>
            </a:r>
            <a:endParaRPr sz="1200" dirty="0">
              <a:latin typeface="Myriad Pro Light SemiExt"/>
              <a:cs typeface="Myriad Pro Light SemiExt"/>
            </a:endParaRPr>
          </a:p>
          <a:p>
            <a:pPr marL="12700">
              <a:lnSpc>
                <a:spcPts val="1405"/>
              </a:lnSpc>
            </a:pPr>
            <a:r>
              <a:rPr sz="1200" b="0" spc="-5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Founder/CEO</a:t>
            </a:r>
            <a:r>
              <a:rPr sz="1200" b="0" spc="-40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 </a:t>
            </a:r>
            <a:r>
              <a:rPr sz="1200" b="0" dirty="0">
                <a:solidFill>
                  <a:srgbClr val="144F60"/>
                </a:solidFill>
                <a:latin typeface="Myriad Pro Light SemiExt"/>
                <a:cs typeface="Myriad Pro Light SemiExt"/>
              </a:rPr>
              <a:t>PRIA</a:t>
            </a:r>
            <a:endParaRPr sz="1200" dirty="0">
              <a:latin typeface="Myriad Pro Light SemiExt"/>
              <a:cs typeface="Myriad Pro Light SemiEx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794" y="9517729"/>
            <a:ext cx="4348480" cy="71247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30504" algn="l"/>
              </a:tabLst>
            </a:pP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E	</a:t>
            </a:r>
            <a:r>
              <a:rPr sz="1250" spc="5" dirty="0">
                <a:solidFill>
                  <a:srgbClr val="1C546B"/>
                </a:solidFill>
                <a:latin typeface="Myriad Pro SemiExt"/>
                <a:cs typeface="Myriad Pro SemiExt"/>
              </a:rPr>
              <a:t>|</a:t>
            </a:r>
            <a:r>
              <a:rPr sz="1250" spc="2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5" dirty="0">
                <a:solidFill>
                  <a:srgbClr val="1C546B"/>
                </a:solidFill>
                <a:latin typeface="Myriad Pro SemiExt"/>
                <a:cs typeface="Myriad Pro SemiExt"/>
                <a:hlinkClick r:id="rId2"/>
              </a:rPr>
              <a:t>raluca.voivozeanu@priaevents.ro</a:t>
            </a:r>
            <a:r>
              <a:rPr sz="1250" spc="25" dirty="0">
                <a:solidFill>
                  <a:srgbClr val="1C546B"/>
                </a:solidFill>
                <a:latin typeface="Myriad Pro SemiExt"/>
                <a:cs typeface="Myriad Pro SemiExt"/>
                <a:hlinkClick r:id="rId2"/>
              </a:rPr>
              <a:t> </a:t>
            </a:r>
            <a:r>
              <a:rPr sz="1250" spc="5" dirty="0">
                <a:solidFill>
                  <a:srgbClr val="1C546B"/>
                </a:solidFill>
                <a:latin typeface="Myriad Pro SemiExt"/>
                <a:cs typeface="Myriad Pro SemiExt"/>
              </a:rPr>
              <a:t>/</a:t>
            </a:r>
            <a:r>
              <a:rPr sz="1250" spc="2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5" dirty="0">
                <a:solidFill>
                  <a:srgbClr val="1C546B"/>
                </a:solidFill>
                <a:latin typeface="Myriad Pro SemiExt"/>
                <a:cs typeface="Myriad Pro SemiExt"/>
                <a:hlinkClick r:id="rId3"/>
              </a:rPr>
              <a:t>office@priaevents.ro</a:t>
            </a:r>
            <a:endParaRPr sz="1250">
              <a:latin typeface="Myriad Pro SemiExt"/>
              <a:cs typeface="Myriad Pro SemiExt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  <a:tabLst>
                <a:tab pos="231775" algn="l"/>
              </a:tabLst>
            </a:pP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T	</a:t>
            </a:r>
            <a:r>
              <a:rPr sz="1250" spc="5" dirty="0">
                <a:solidFill>
                  <a:srgbClr val="1C546B"/>
                </a:solidFill>
                <a:latin typeface="Myriad Pro SemiExt"/>
                <a:cs typeface="Myriad Pro SemiExt"/>
              </a:rPr>
              <a:t>|</a:t>
            </a:r>
            <a:r>
              <a:rPr sz="1250" spc="-2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031</a:t>
            </a:r>
            <a:r>
              <a:rPr sz="1250" spc="-15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4219254</a:t>
            </a:r>
            <a:endParaRPr sz="1250">
              <a:latin typeface="Myriad Pro SemiExt"/>
              <a:cs typeface="Myriad Pro SemiEx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250" spc="15" dirty="0">
                <a:solidFill>
                  <a:srgbClr val="1C546B"/>
                </a:solidFill>
                <a:latin typeface="Myriad Pro SemiExt"/>
                <a:cs typeface="Myriad Pro SemiExt"/>
              </a:rPr>
              <a:t>M</a:t>
            </a:r>
            <a:r>
              <a:rPr sz="1250" spc="29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5" dirty="0">
                <a:solidFill>
                  <a:srgbClr val="1C546B"/>
                </a:solidFill>
                <a:latin typeface="Myriad Pro SemiExt"/>
                <a:cs typeface="Myriad Pro SemiExt"/>
              </a:rPr>
              <a:t>|</a:t>
            </a:r>
            <a:r>
              <a:rPr sz="125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0744</a:t>
            </a:r>
            <a:r>
              <a:rPr sz="1250" spc="5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584</a:t>
            </a:r>
            <a:r>
              <a:rPr sz="125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661</a:t>
            </a:r>
            <a:r>
              <a:rPr sz="125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5" dirty="0">
                <a:solidFill>
                  <a:srgbClr val="1C546B"/>
                </a:solidFill>
                <a:latin typeface="Myriad Pro SemiExt"/>
                <a:cs typeface="Myriad Pro SemiExt"/>
              </a:rPr>
              <a:t>/ </a:t>
            </a: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0723</a:t>
            </a:r>
            <a:r>
              <a:rPr sz="125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12</a:t>
            </a:r>
            <a:r>
              <a:rPr sz="125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14</a:t>
            </a:r>
            <a:r>
              <a:rPr sz="1250" dirty="0">
                <a:solidFill>
                  <a:srgbClr val="1C546B"/>
                </a:solidFill>
                <a:latin typeface="Myriad Pro SemiExt"/>
                <a:cs typeface="Myriad Pro SemiExt"/>
              </a:rPr>
              <a:t> </a:t>
            </a:r>
            <a:r>
              <a:rPr sz="1250" spc="10" dirty="0">
                <a:solidFill>
                  <a:srgbClr val="1C546B"/>
                </a:solidFill>
                <a:latin typeface="Myriad Pro SemiExt"/>
                <a:cs typeface="Myriad Pro SemiExt"/>
              </a:rPr>
              <a:t>18</a:t>
            </a:r>
            <a:endParaRPr sz="1250">
              <a:latin typeface="Myriad Pro SemiExt"/>
              <a:cs typeface="Myriad Pro SemiEx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295" y="8409926"/>
            <a:ext cx="1528445" cy="42608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1540"/>
              </a:lnSpc>
              <a:spcBef>
                <a:spcPts val="215"/>
              </a:spcBef>
            </a:pPr>
            <a:r>
              <a:rPr sz="1350" b="1" spc="10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4"/>
              </a:rPr>
              <a:t>ww</a:t>
            </a:r>
            <a:r>
              <a:rPr sz="1350" b="1" spc="-65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4"/>
              </a:rPr>
              <a:t>w</a:t>
            </a:r>
            <a:r>
              <a:rPr sz="1350" b="1" spc="-5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4"/>
              </a:rPr>
              <a:t>.priae</a:t>
            </a:r>
            <a:r>
              <a:rPr sz="1350" b="1" spc="-25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4"/>
              </a:rPr>
              <a:t>v</a:t>
            </a:r>
            <a:r>
              <a:rPr sz="1350" b="1" spc="-5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4"/>
              </a:rPr>
              <a:t>ent</a:t>
            </a:r>
            <a:r>
              <a:rPr sz="1350" b="1" spc="-30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4"/>
              </a:rPr>
              <a:t>s</a:t>
            </a:r>
            <a:r>
              <a:rPr sz="1350" b="1" spc="-5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4"/>
              </a:rPr>
              <a:t>.</a:t>
            </a:r>
            <a:r>
              <a:rPr sz="1350" b="1" spc="-20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4"/>
              </a:rPr>
              <a:t>r</a:t>
            </a:r>
            <a:r>
              <a:rPr sz="1350" b="1" spc="-5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4"/>
              </a:rPr>
              <a:t>o </a:t>
            </a:r>
            <a:r>
              <a:rPr sz="1350" b="1" spc="-5" dirty="0">
                <a:solidFill>
                  <a:srgbClr val="1C546B"/>
                </a:solidFill>
                <a:latin typeface="Myriad Pro Light SemiExt"/>
                <a:cs typeface="Myriad Pro Light SemiExt"/>
              </a:rPr>
              <a:t> </a:t>
            </a:r>
            <a:r>
              <a:rPr sz="1350" b="1" spc="-10" dirty="0">
                <a:solidFill>
                  <a:srgbClr val="1C546B"/>
                </a:solidFill>
                <a:latin typeface="Myriad Pro Light SemiExt"/>
                <a:cs typeface="Myriad Pro Light SemiExt"/>
                <a:hlinkClick r:id="rId5"/>
              </a:rPr>
              <a:t>www.priainfo.ro</a:t>
            </a:r>
            <a:endParaRPr sz="1350">
              <a:latin typeface="Myriad Pro Light SemiExt"/>
              <a:cs typeface="Myriad Pro Light SemiExt"/>
            </a:endParaRPr>
          </a:p>
        </p:txBody>
      </p:sp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329900" y="7657081"/>
            <a:ext cx="1690091" cy="1690091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540000" y="9098492"/>
            <a:ext cx="320675" cy="320675"/>
            <a:chOff x="540000" y="9098492"/>
            <a:chExt cx="320675" cy="320675"/>
          </a:xfrm>
        </p:grpSpPr>
        <p:sp>
          <p:nvSpPr>
            <p:cNvPr id="9" name="object 9"/>
            <p:cNvSpPr/>
            <p:nvPr/>
          </p:nvSpPr>
          <p:spPr>
            <a:xfrm>
              <a:off x="540000" y="9098492"/>
              <a:ext cx="320675" cy="320675"/>
            </a:xfrm>
            <a:custGeom>
              <a:avLst/>
              <a:gdLst/>
              <a:ahLst/>
              <a:cxnLst/>
              <a:rect l="l" t="t" r="r" b="b"/>
              <a:pathLst>
                <a:path w="320675" h="320675">
                  <a:moveTo>
                    <a:pt x="261655" y="0"/>
                  </a:moveTo>
                  <a:lnTo>
                    <a:pt x="58896" y="0"/>
                  </a:lnTo>
                  <a:lnTo>
                    <a:pt x="47041" y="1198"/>
                  </a:lnTo>
                  <a:lnTo>
                    <a:pt x="10072" y="25988"/>
                  </a:lnTo>
                  <a:lnTo>
                    <a:pt x="0" y="58894"/>
                  </a:lnTo>
                  <a:lnTo>
                    <a:pt x="0" y="261654"/>
                  </a:lnTo>
                  <a:lnTo>
                    <a:pt x="17269" y="303281"/>
                  </a:lnTo>
                  <a:lnTo>
                    <a:pt x="58896" y="320550"/>
                  </a:lnTo>
                  <a:lnTo>
                    <a:pt x="261655" y="320550"/>
                  </a:lnTo>
                  <a:lnTo>
                    <a:pt x="273509" y="319351"/>
                  </a:lnTo>
                  <a:lnTo>
                    <a:pt x="275069" y="318866"/>
                  </a:lnTo>
                  <a:lnTo>
                    <a:pt x="58896" y="318866"/>
                  </a:lnTo>
                  <a:lnTo>
                    <a:pt x="47380" y="317701"/>
                  </a:lnTo>
                  <a:lnTo>
                    <a:pt x="11469" y="293620"/>
                  </a:lnTo>
                  <a:lnTo>
                    <a:pt x="1684" y="261654"/>
                  </a:lnTo>
                  <a:lnTo>
                    <a:pt x="1684" y="58894"/>
                  </a:lnTo>
                  <a:lnTo>
                    <a:pt x="18460" y="18460"/>
                  </a:lnTo>
                  <a:lnTo>
                    <a:pt x="58896" y="1684"/>
                  </a:lnTo>
                  <a:lnTo>
                    <a:pt x="275069" y="1684"/>
                  </a:lnTo>
                  <a:lnTo>
                    <a:pt x="273509" y="1198"/>
                  </a:lnTo>
                  <a:lnTo>
                    <a:pt x="261655" y="0"/>
                  </a:lnTo>
                  <a:close/>
                </a:path>
                <a:path w="320675" h="320675">
                  <a:moveTo>
                    <a:pt x="275069" y="1684"/>
                  </a:moveTo>
                  <a:lnTo>
                    <a:pt x="261655" y="1684"/>
                  </a:lnTo>
                  <a:lnTo>
                    <a:pt x="273170" y="2848"/>
                  </a:lnTo>
                  <a:lnTo>
                    <a:pt x="283902" y="6188"/>
                  </a:lnTo>
                  <a:lnTo>
                    <a:pt x="314362" y="36647"/>
                  </a:lnTo>
                  <a:lnTo>
                    <a:pt x="318866" y="58894"/>
                  </a:lnTo>
                  <a:lnTo>
                    <a:pt x="318866" y="261654"/>
                  </a:lnTo>
                  <a:lnTo>
                    <a:pt x="302089" y="302089"/>
                  </a:lnTo>
                  <a:lnTo>
                    <a:pt x="261655" y="318866"/>
                  </a:lnTo>
                  <a:lnTo>
                    <a:pt x="275069" y="318866"/>
                  </a:lnTo>
                  <a:lnTo>
                    <a:pt x="310478" y="294561"/>
                  </a:lnTo>
                  <a:lnTo>
                    <a:pt x="320550" y="261654"/>
                  </a:lnTo>
                  <a:lnTo>
                    <a:pt x="320550" y="58894"/>
                  </a:lnTo>
                  <a:lnTo>
                    <a:pt x="303282" y="17268"/>
                  </a:lnTo>
                  <a:lnTo>
                    <a:pt x="284558" y="4635"/>
                  </a:lnTo>
                  <a:lnTo>
                    <a:pt x="275069" y="1684"/>
                  </a:lnTo>
                  <a:close/>
                </a:path>
              </a:pathLst>
            </a:custGeom>
            <a:solidFill>
              <a:srgbClr val="1E19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7346" y="9129776"/>
              <a:ext cx="225864" cy="264175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986331" y="9098488"/>
            <a:ext cx="319405" cy="319405"/>
            <a:chOff x="986331" y="9098488"/>
            <a:chExt cx="319405" cy="319405"/>
          </a:xfrm>
        </p:grpSpPr>
        <p:sp>
          <p:nvSpPr>
            <p:cNvPr id="12" name="object 12"/>
            <p:cNvSpPr/>
            <p:nvPr/>
          </p:nvSpPr>
          <p:spPr>
            <a:xfrm>
              <a:off x="986331" y="9098488"/>
              <a:ext cx="319405" cy="319405"/>
            </a:xfrm>
            <a:custGeom>
              <a:avLst/>
              <a:gdLst/>
              <a:ahLst/>
              <a:cxnLst/>
              <a:rect l="l" t="t" r="r" b="b"/>
              <a:pathLst>
                <a:path w="319405" h="319404">
                  <a:moveTo>
                    <a:pt x="201" y="104371"/>
                  </a:moveTo>
                  <a:lnTo>
                    <a:pt x="201" y="260812"/>
                  </a:lnTo>
                  <a:lnTo>
                    <a:pt x="4772" y="283388"/>
                  </a:lnTo>
                  <a:lnTo>
                    <a:pt x="17227" y="301843"/>
                  </a:lnTo>
                  <a:lnTo>
                    <a:pt x="35685" y="314297"/>
                  </a:lnTo>
                  <a:lnTo>
                    <a:pt x="58262" y="318866"/>
                  </a:lnTo>
                  <a:lnTo>
                    <a:pt x="261018" y="318866"/>
                  </a:lnTo>
                  <a:lnTo>
                    <a:pt x="283595" y="314297"/>
                  </a:lnTo>
                  <a:lnTo>
                    <a:pt x="302052" y="301843"/>
                  </a:lnTo>
                  <a:lnTo>
                    <a:pt x="314505" y="283388"/>
                  </a:lnTo>
                  <a:lnTo>
                    <a:pt x="319074" y="260812"/>
                  </a:lnTo>
                  <a:lnTo>
                    <a:pt x="319074" y="104928"/>
                  </a:lnTo>
                  <a:lnTo>
                    <a:pt x="1958" y="104928"/>
                  </a:lnTo>
                  <a:lnTo>
                    <a:pt x="201" y="104371"/>
                  </a:lnTo>
                  <a:close/>
                </a:path>
                <a:path w="319405" h="319404">
                  <a:moveTo>
                    <a:pt x="266004" y="0"/>
                  </a:moveTo>
                  <a:lnTo>
                    <a:pt x="53272" y="0"/>
                  </a:lnTo>
                  <a:lnTo>
                    <a:pt x="32534" y="4186"/>
                  </a:lnTo>
                  <a:lnTo>
                    <a:pt x="15601" y="15604"/>
                  </a:lnTo>
                  <a:lnTo>
                    <a:pt x="4185" y="32537"/>
                  </a:lnTo>
                  <a:lnTo>
                    <a:pt x="55" y="52998"/>
                  </a:lnTo>
                  <a:lnTo>
                    <a:pt x="0" y="104306"/>
                  </a:lnTo>
                  <a:lnTo>
                    <a:pt x="1958" y="104928"/>
                  </a:lnTo>
                  <a:lnTo>
                    <a:pt x="317318" y="104928"/>
                  </a:lnTo>
                  <a:lnTo>
                    <a:pt x="319276" y="104306"/>
                  </a:lnTo>
                  <a:lnTo>
                    <a:pt x="319276" y="52998"/>
                  </a:lnTo>
                  <a:lnTo>
                    <a:pt x="315014" y="32359"/>
                  </a:lnTo>
                  <a:lnTo>
                    <a:pt x="303585" y="15514"/>
                  </a:lnTo>
                  <a:lnTo>
                    <a:pt x="286683" y="4161"/>
                  </a:lnTo>
                  <a:lnTo>
                    <a:pt x="266004" y="0"/>
                  </a:lnTo>
                  <a:close/>
                </a:path>
                <a:path w="319405" h="319404">
                  <a:moveTo>
                    <a:pt x="319074" y="104371"/>
                  </a:moveTo>
                  <a:lnTo>
                    <a:pt x="317318" y="104928"/>
                  </a:lnTo>
                  <a:lnTo>
                    <a:pt x="319074" y="104928"/>
                  </a:lnTo>
                  <a:lnTo>
                    <a:pt x="319074" y="104371"/>
                  </a:lnTo>
                  <a:close/>
                </a:path>
              </a:pathLst>
            </a:custGeom>
            <a:solidFill>
              <a:srgbClr val="4254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39648" y="9134197"/>
              <a:ext cx="115463" cy="247453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40000" y="1866391"/>
            <a:ext cx="6479992" cy="38621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C546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3813</TotalTime>
  <Words>919</Words>
  <Application>Microsoft Office PowerPoint</Application>
  <PresentationFormat>Custom</PresentationFormat>
  <Paragraphs>118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Myriad Pro Black SemiExt</vt:lpstr>
      <vt:lpstr>Myriad Pro Light SemiExt</vt:lpstr>
      <vt:lpstr>Myriad Pro SemiExt</vt:lpstr>
      <vt:lpstr>Wingdings</vt:lpstr>
      <vt:lpstr>Office Theme</vt:lpstr>
      <vt:lpstr>PowerPoint Presentation</vt:lpstr>
      <vt:lpstr>PowerPoint Presentation</vt:lpstr>
      <vt:lpstr>Pria Conferences - ONLINE and ON-SITE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PRIA prezentare calendar 2021</dc:title>
  <dc:creator>Laura</dc:creator>
  <cp:lastModifiedBy>raluca voivozeanu</cp:lastModifiedBy>
  <cp:revision>9</cp:revision>
  <dcterms:created xsi:type="dcterms:W3CDTF">2021-11-10T18:56:22Z</dcterms:created>
  <dcterms:modified xsi:type="dcterms:W3CDTF">2023-10-29T11:08:54Z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2021-02-18T00:00:00Z</vt:filetime>
  </property>
  <property fmtid="{D5CDD505-2E9C-101B-9397-08002B2CF9AE}" pid="3" name="Creator">
    <vt:lpwstr>CorelDRAW</vt:lpwstr>
  </property>
  <property fmtid="{D5CDD505-2E9C-101B-9397-08002B2CF9AE}" pid="4" name="LastSaved">
    <vt:filetime>2021-11-10T00:00:00Z</vt:filetime>
  </property>
</Properties>
</file>